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3" r:id="rId3"/>
    <p:sldMasterId id="2147483666" r:id="rId4"/>
    <p:sldMasterId id="2147483669" r:id="rId5"/>
    <p:sldMasterId id="2147483672" r:id="rId6"/>
  </p:sldMasterIdLst>
  <p:notesMasterIdLst>
    <p:notesMasterId r:id="rId20"/>
  </p:notesMasterIdLst>
  <p:sldIdLst>
    <p:sldId id="256" r:id="rId7"/>
    <p:sldId id="367" r:id="rId8"/>
    <p:sldId id="368" r:id="rId9"/>
    <p:sldId id="369" r:id="rId10"/>
    <p:sldId id="296" r:id="rId11"/>
    <p:sldId id="370" r:id="rId12"/>
    <p:sldId id="372" r:id="rId13"/>
    <p:sldId id="343" r:id="rId14"/>
    <p:sldId id="332" r:id="rId15"/>
    <p:sldId id="360" r:id="rId16"/>
    <p:sldId id="366" r:id="rId17"/>
    <p:sldId id="371" r:id="rId18"/>
    <p:sldId id="330" r:id="rId19"/>
  </p:sldIdLst>
  <p:sldSz cx="9144000" cy="5143500" type="screen16x9"/>
  <p:notesSz cx="6858000" cy="9144000"/>
  <p:embeddedFontLst>
    <p:embeddedFont>
      <p:font typeface="Roboto Bk" pitchFamily="2" charset="0"/>
      <p:regular r:id="rId21"/>
    </p:embeddedFont>
    <p:embeddedFont>
      <p:font typeface="Verdana" panose="020B0604030504040204" pitchFamily="34" charset="0"/>
      <p:regular r:id="rId22"/>
      <p:bold r:id="rId23"/>
      <p:italic r:id="rId24"/>
      <p:boldItalic r:id="rId25"/>
    </p:embeddedFont>
    <p:embeddedFont>
      <p:font typeface="Roboto Slab" pitchFamily="2" charset="0"/>
      <p:regular r:id="rId26"/>
    </p:embeddedFont>
    <p:embeddedFont>
      <p:font typeface="Roboto" panose="02000000000000000000" pitchFamily="2" charset="0"/>
      <p:regular r:id="rId27"/>
      <p:bold r:id="rId28"/>
      <p:italic r:id="rId29"/>
    </p:embeddedFont>
    <p:embeddedFont>
      <p:font typeface="Calibri" panose="020F0502020204030204" pitchFamily="34" charset="0"/>
      <p:regular r:id="rId30"/>
      <p:bold r:id="rId31"/>
      <p:italic r:id="rId32"/>
      <p:boldItalic r:id="rId33"/>
    </p:embeddedFont>
  </p:embeddedFontLst>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09">
          <p15:clr>
            <a:srgbClr val="A4A3A4"/>
          </p15:clr>
        </p15:guide>
        <p15:guide id="2" orient="horz" pos="1270">
          <p15:clr>
            <a:srgbClr val="A4A3A4"/>
          </p15:clr>
        </p15:guide>
        <p15:guide id="3" orient="horz" pos="924">
          <p15:clr>
            <a:srgbClr val="A4A3A4"/>
          </p15:clr>
        </p15:guide>
        <p15:guide id="4" orient="horz" pos="234">
          <p15:clr>
            <a:srgbClr val="A4A3A4"/>
          </p15:clr>
        </p15:guide>
        <p15:guide id="5" orient="horz" pos="608">
          <p15:clr>
            <a:srgbClr val="A4A3A4"/>
          </p15:clr>
        </p15:guide>
        <p15:guide id="6" orient="horz" pos="1049">
          <p15:clr>
            <a:srgbClr val="A4A3A4"/>
          </p15:clr>
        </p15:guide>
        <p15:guide id="7" pos="1193">
          <p15:clr>
            <a:srgbClr val="A4A3A4"/>
          </p15:clr>
        </p15:guide>
        <p15:guide id="8" pos="5541">
          <p15:clr>
            <a:srgbClr val="A4A3A4"/>
          </p15:clr>
        </p15:guide>
        <p15:guide id="9" pos="146">
          <p15:clr>
            <a:srgbClr val="A4A3A4"/>
          </p15:clr>
        </p15:guide>
        <p15:guide id="10" pos="3237">
          <p15:clr>
            <a:srgbClr val="A4A3A4"/>
          </p15:clr>
        </p15:guide>
        <p15:guide id="11" pos="35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87"/>
    <a:srgbClr val="0C4DA2"/>
    <a:srgbClr val="0C4FA2"/>
    <a:srgbClr val="00AAE6"/>
    <a:srgbClr val="5D4F35"/>
    <a:srgbClr val="A82A2A"/>
    <a:srgbClr val="B40000"/>
    <a:srgbClr val="857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281" autoAdjust="0"/>
  </p:normalViewPr>
  <p:slideViewPr>
    <p:cSldViewPr snapToGrid="0" snapToObjects="1">
      <p:cViewPr varScale="1">
        <p:scale>
          <a:sx n="132" d="100"/>
          <a:sy n="132" d="100"/>
        </p:scale>
        <p:origin x="576" y="126"/>
      </p:cViewPr>
      <p:guideLst>
        <p:guide orient="horz" pos="3009"/>
        <p:guide orient="horz" pos="1270"/>
        <p:guide orient="horz" pos="924"/>
        <p:guide orient="horz" pos="234"/>
        <p:guide orient="horz" pos="608"/>
        <p:guide orient="horz" pos="1049"/>
        <p:guide pos="1193"/>
        <p:guide pos="5541"/>
        <p:guide pos="146"/>
        <p:guide pos="3237"/>
        <p:guide pos="3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FC22D5-D33C-42AC-B111-3CC5BEAD287F}" type="datetimeFigureOut">
              <a:rPr lang="el-GR"/>
              <a:pPr>
                <a:defRPr/>
              </a:pPr>
              <a:t>13/6/2017</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EDEF43-D12D-4E4A-957D-9691B644A676}" type="slidenum">
              <a:rPr lang="el-GR"/>
              <a:pPr>
                <a:defRPr/>
              </a:pPr>
              <a:t>‹nr.›</a:t>
            </a:fld>
            <a:endParaRPr lang="el-GR"/>
          </a:p>
        </p:txBody>
      </p:sp>
    </p:spTree>
    <p:extLst>
      <p:ext uri="{BB962C8B-B14F-4D97-AF65-F5344CB8AC3E}">
        <p14:creationId xmlns:p14="http://schemas.microsoft.com/office/powerpoint/2010/main" val="314651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Please, fill in the </a:t>
            </a:r>
            <a:r>
              <a:rPr lang="en-US" altLang="el-GR" b="1"/>
              <a:t>Title </a:t>
            </a:r>
            <a:r>
              <a:rPr lang="en-US" altLang="el-GR"/>
              <a:t>in one or two lines, </a:t>
            </a:r>
          </a:p>
          <a:p>
            <a:pPr eaLnBrk="1" hangingPunct="1">
              <a:spcBef>
                <a:spcPct val="0"/>
              </a:spcBef>
            </a:pPr>
            <a:r>
              <a:rPr lang="en-US" altLang="el-GR"/>
              <a:t>as the </a:t>
            </a:r>
            <a:r>
              <a:rPr lang="en-US" altLang="el-GR" b="1"/>
              <a:t>place</a:t>
            </a:r>
            <a:r>
              <a:rPr lang="en-US" altLang="el-GR"/>
              <a:t> and </a:t>
            </a:r>
            <a:r>
              <a:rPr lang="en-US" altLang="el-GR" b="1"/>
              <a:t>date</a:t>
            </a:r>
            <a:r>
              <a:rPr lang="en-US" altLang="el-GR"/>
              <a:t> of the event.</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pPr/>
              <a:t>11</a:t>
            </a:fld>
            <a:endParaRPr lang="el-GR" altLang="el-GR"/>
          </a:p>
        </p:txBody>
      </p:sp>
    </p:spTree>
    <p:extLst>
      <p:ext uri="{BB962C8B-B14F-4D97-AF65-F5344CB8AC3E}">
        <p14:creationId xmlns:p14="http://schemas.microsoft.com/office/powerpoint/2010/main" val="207283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dirty="0"/>
              <a:t>Feel free to manage – design – arrange your content in one, two or more columns at the above two rectangular areas!</a:t>
            </a:r>
            <a:endParaRPr lang="el-GR" altLang="el-GR"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7952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7DD06-A46E-46E6-B89A-4CCAE331AB2B}" type="slidenum">
              <a:rPr lang="el-GR" altLang="el-GR" smtClean="0">
                <a:solidFill>
                  <a:prstClr val="black"/>
                </a:solidFill>
              </a:rPr>
              <a:pPr/>
              <a:t>13</a:t>
            </a:fld>
            <a:endParaRPr lang="el-GR" altLang="el-GR">
              <a:solidFill>
                <a:prstClr val="black"/>
              </a:solidFill>
            </a:endParaRPr>
          </a:p>
        </p:txBody>
      </p:sp>
    </p:spTree>
    <p:extLst>
      <p:ext uri="{BB962C8B-B14F-4D97-AF65-F5344CB8AC3E}">
        <p14:creationId xmlns:p14="http://schemas.microsoft.com/office/powerpoint/2010/main" val="29594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2</a:t>
            </a:fld>
            <a:endParaRPr lang="el-GR" altLang="el-GR">
              <a:solidFill>
                <a:prstClr val="black"/>
              </a:solidFill>
            </a:endParaRPr>
          </a:p>
        </p:txBody>
      </p:sp>
    </p:spTree>
    <p:extLst>
      <p:ext uri="{BB962C8B-B14F-4D97-AF65-F5344CB8AC3E}">
        <p14:creationId xmlns:p14="http://schemas.microsoft.com/office/powerpoint/2010/main" val="37318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508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66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pPr/>
              <a:t>5</a:t>
            </a:fld>
            <a:endParaRPr lang="el-GR" altLang="el-GR"/>
          </a:p>
        </p:txBody>
      </p:sp>
    </p:spTree>
    <p:extLst>
      <p:ext uri="{BB962C8B-B14F-4D97-AF65-F5344CB8AC3E}">
        <p14:creationId xmlns:p14="http://schemas.microsoft.com/office/powerpoint/2010/main" val="72663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471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9CAE1FD5-5142-4FCD-B66E-AE2544D286B9}" type="slidenum">
              <a:rPr lang="el-GR" altLang="el-GR" smtClean="0">
                <a:solidFill>
                  <a:prstClr val="black"/>
                </a:solidFill>
              </a:rPr>
              <a:pPr>
                <a:defRPr/>
              </a:pPr>
              <a:t>7</a:t>
            </a:fld>
            <a:endParaRPr lang="el-GR" altLang="el-GR">
              <a:solidFill>
                <a:prstClr val="black"/>
              </a:solidFill>
            </a:endParaRPr>
          </a:p>
        </p:txBody>
      </p:sp>
    </p:spTree>
    <p:extLst>
      <p:ext uri="{BB962C8B-B14F-4D97-AF65-F5344CB8AC3E}">
        <p14:creationId xmlns:p14="http://schemas.microsoft.com/office/powerpoint/2010/main" val="357574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8</a:t>
            </a:fld>
            <a:endParaRPr lang="el-GR" altLang="el-GR">
              <a:solidFill>
                <a:prstClr val="black"/>
              </a:solidFill>
            </a:endParaRPr>
          </a:p>
        </p:txBody>
      </p:sp>
    </p:spTree>
    <p:extLst>
      <p:ext uri="{BB962C8B-B14F-4D97-AF65-F5344CB8AC3E}">
        <p14:creationId xmlns:p14="http://schemas.microsoft.com/office/powerpoint/2010/main" val="305129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10</a:t>
            </a:fld>
            <a:endParaRPr lang="el-GR" altLang="el-GR">
              <a:solidFill>
                <a:prstClr val="black"/>
              </a:solidFill>
            </a:endParaRPr>
          </a:p>
        </p:txBody>
      </p:sp>
    </p:spTree>
    <p:extLst>
      <p:ext uri="{BB962C8B-B14F-4D97-AF65-F5344CB8AC3E}">
        <p14:creationId xmlns:p14="http://schemas.microsoft.com/office/powerpoint/2010/main" val="347370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pPr>
                <a:defRPr/>
              </a:pPr>
              <a:t>‹nr.›</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pPr>
                <a:defRPr/>
              </a:pPr>
              <a:t>‹nr.›</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pPr>
                <a:defRPr/>
              </a:pPr>
              <a:t>‹nr.›</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70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2298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10262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10591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234749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290000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525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pPr>
                <a:defRPr/>
              </a:pPr>
              <a:t>‹nr.›</a:t>
            </a:fld>
            <a:endParaRPr lang="en-US"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396608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9369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451781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1659030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50696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2555788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155274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3895897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2860651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356810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pPr>
                <a:defRPr/>
              </a:pPr>
              <a:t>‹nr.›</a:t>
            </a:fld>
            <a:endParaRPr lang="en-US" alt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158371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pPr>
                <a:defRPr/>
              </a:pPr>
              <a:t>‹nr.›</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pPr>
                <a:defRPr/>
              </a:pPr>
              <a:t>‹nr.›</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pPr>
                <a:defRPr/>
              </a:pPr>
              <a:t>‹nr.›</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pPr>
                <a:defRPr/>
              </a:pPr>
              <a:t>‹nr.›</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pPr>
                <a:defRPr/>
              </a:pPr>
              <a:t>‹nr.›</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pPr>
                <a:defRPr/>
              </a:pPr>
              <a:t>‹nr.›</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pPr>
                <a:defRPr/>
              </a:pPr>
              <a:t>‹nr.›</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486212706"/>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606006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32693087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25559391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solidFill>
                  <a:srgbClr val="000000"/>
                </a:solidFill>
              </a:rPr>
              <a:pPr>
                <a:defRPr/>
              </a:pPr>
              <a:t>‹nr.›</a:t>
            </a:fld>
            <a:endParaRPr lang="en-US" altLang="el-GR">
              <a:solidFill>
                <a:srgbClr val="000000"/>
              </a:solidFill>
            </a:endParaRPr>
          </a:p>
        </p:txBody>
      </p:sp>
    </p:spTree>
    <p:extLst>
      <p:ext uri="{BB962C8B-B14F-4D97-AF65-F5344CB8AC3E}">
        <p14:creationId xmlns:p14="http://schemas.microsoft.com/office/powerpoint/2010/main" val="3038917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nf4JlZJ-n9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186110" y="303566"/>
            <a:ext cx="6284914" cy="1883403"/>
            <a:chOff x="2862262" y="461786"/>
            <a:chExt cx="6057901" cy="1884539"/>
          </a:xfrm>
        </p:grpSpPr>
        <p:sp>
          <p:nvSpPr>
            <p:cNvPr id="2057" name="Titel 1"/>
            <p:cNvSpPr>
              <a:spLocks/>
            </p:cNvSpPr>
            <p:nvPr/>
          </p:nvSpPr>
          <p:spPr bwMode="auto">
            <a:xfrm>
              <a:off x="2862263" y="461786"/>
              <a:ext cx="6057900" cy="1256485"/>
            </a:xfrm>
            <a:prstGeom prst="rect">
              <a:avLst/>
            </a:prstGeom>
            <a:noFill/>
            <a:ln w="9525">
              <a:noFill/>
              <a:miter lim="800000"/>
              <a:headEnd/>
              <a:tailEnd/>
            </a:ln>
          </p:spPr>
          <p:txBody>
            <a:bodyPr lIns="0" tIns="0" rIns="0" bIns="0">
              <a:spAutoFit/>
            </a:bodyPr>
            <a:lstStyle/>
            <a:p>
              <a:pPr algn="l">
                <a:lnSpc>
                  <a:spcPct val="85000"/>
                </a:lnSpc>
              </a:pPr>
              <a:r>
                <a:rPr lang="en-US" altLang="el-GR" sz="3200" b="1" noProof="1">
                  <a:solidFill>
                    <a:srgbClr val="006C87"/>
                  </a:solidFill>
                  <a:latin typeface="Roboto Bk" pitchFamily="2" charset="0"/>
                  <a:ea typeface="Roboto Bk" pitchFamily="2" charset="0"/>
                  <a:cs typeface="Roboto" pitchFamily="2" charset="0"/>
                </a:rPr>
                <a:t>Introducing the</a:t>
              </a:r>
            </a:p>
            <a:p>
              <a:pPr algn="l">
                <a:lnSpc>
                  <a:spcPct val="85000"/>
                </a:lnSpc>
              </a:pPr>
              <a:r>
                <a:rPr lang="en-US" altLang="el-GR" sz="3200" b="1" noProof="1">
                  <a:solidFill>
                    <a:srgbClr val="006C87"/>
                  </a:solidFill>
                  <a:latin typeface="Roboto Bk" pitchFamily="2" charset="0"/>
                  <a:ea typeface="Roboto Bk" pitchFamily="2" charset="0"/>
                  <a:cs typeface="Roboto" pitchFamily="2" charset="0"/>
                </a:rPr>
                <a:t>European Case Law Identifier &amp; the BO-ECLI project</a:t>
              </a:r>
            </a:p>
          </p:txBody>
        </p:sp>
        <p:sp>
          <p:nvSpPr>
            <p:cNvPr id="2058" name="Untertitel 2"/>
            <p:cNvSpPr>
              <a:spLocks/>
            </p:cNvSpPr>
            <p:nvPr/>
          </p:nvSpPr>
          <p:spPr bwMode="auto">
            <a:xfrm>
              <a:off x="2862262" y="2135584"/>
              <a:ext cx="5133345" cy="210741"/>
            </a:xfrm>
            <a:prstGeom prst="rect">
              <a:avLst/>
            </a:prstGeom>
            <a:noFill/>
            <a:ln w="9525">
              <a:noFill/>
              <a:miter lim="800000"/>
              <a:headEnd/>
              <a:tailEnd/>
            </a:ln>
          </p:spPr>
          <p:txBody>
            <a:bodyPr lIns="0" tIns="0" rIns="0" bIns="0"/>
            <a:lstStyle/>
            <a:p>
              <a:pPr algn="l">
                <a:lnSpc>
                  <a:spcPct val="75000"/>
                </a:lnSpc>
                <a:spcBef>
                  <a:spcPct val="20000"/>
                </a:spcBef>
              </a:pPr>
              <a:r>
                <a:rPr lang="en-US" altLang="el-GR" sz="1500" noProof="1">
                  <a:solidFill>
                    <a:srgbClr val="006C87"/>
                  </a:solidFill>
                  <a:latin typeface="Roboto" pitchFamily="2" charset="0"/>
                  <a:ea typeface="Roboto" pitchFamily="2" charset="0"/>
                  <a:cs typeface="Roboto" pitchFamily="2" charset="0"/>
                </a:rPr>
                <a:t>Conference ECLI and Beyond | </a:t>
              </a:r>
              <a:r>
                <a:rPr lang="en-US" altLang="el-GR" sz="1500" noProof="1" smtClean="0">
                  <a:solidFill>
                    <a:srgbClr val="006C87"/>
                  </a:solidFill>
                  <a:latin typeface="Roboto" pitchFamily="2" charset="0"/>
                  <a:ea typeface="Roboto" pitchFamily="2" charset="0"/>
                  <a:cs typeface="Roboto" pitchFamily="2" charset="0"/>
                </a:rPr>
                <a:t>Athens |  </a:t>
              </a:r>
              <a:r>
                <a:rPr lang="en-US" altLang="el-GR" sz="1500" noProof="1">
                  <a:solidFill>
                    <a:srgbClr val="006C87"/>
                  </a:solidFill>
                  <a:latin typeface="Roboto" pitchFamily="2" charset="0"/>
                  <a:ea typeface="Roboto" pitchFamily="2" charset="0"/>
                  <a:cs typeface="Roboto" pitchFamily="2" charset="0"/>
                </a:rPr>
                <a:t>8 June 2017</a:t>
              </a: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3" y="2919046"/>
            <a:ext cx="3154778" cy="2053883"/>
          </a:xfrm>
          <a:prstGeom prst="rect">
            <a:avLst/>
          </a:prstGeom>
          <a:noFill/>
          <a:ln w="9525">
            <a:noFill/>
            <a:miter lim="800000"/>
            <a:headEnd/>
            <a:tailEnd/>
          </a:ln>
        </p:spPr>
        <p:txBody>
          <a:bodyPr lIns="0" tIns="0" rIns="0" bIns="0"/>
          <a:lstStyle/>
          <a:p>
            <a:pPr algn="l">
              <a:spcBef>
                <a:spcPct val="20000"/>
              </a:spcBef>
            </a:pPr>
            <a:r>
              <a:rPr lang="en-US" altLang="el-GR" sz="1200" b="1" noProof="1">
                <a:solidFill>
                  <a:srgbClr val="006C87"/>
                </a:solidFill>
                <a:latin typeface="Roboto" pitchFamily="2" charset="0"/>
                <a:ea typeface="Roboto" pitchFamily="2" charset="0"/>
                <a:cs typeface="Roboto" pitchFamily="2" charset="0"/>
              </a:rPr>
              <a:t>Marc van Opijnen</a:t>
            </a:r>
          </a:p>
          <a:p>
            <a:pPr algn="l">
              <a:spcBef>
                <a:spcPct val="20000"/>
              </a:spcBef>
            </a:pP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a:solidFill>
                  <a:srgbClr val="006C87"/>
                </a:solidFill>
                <a:latin typeface="Roboto" pitchFamily="2" charset="0"/>
                <a:ea typeface="Roboto" pitchFamily="2" charset="0"/>
                <a:cs typeface="Roboto" pitchFamily="2" charset="0"/>
              </a:rPr>
              <a:t>Project Coordinator BO-ECLI</a:t>
            </a: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noProof="1">
                <a:solidFill>
                  <a:srgbClr val="006C87"/>
                </a:solidFill>
                <a:latin typeface="Roboto" pitchFamily="2" charset="0"/>
                <a:ea typeface="Roboto" pitchFamily="2" charset="0"/>
                <a:cs typeface="Roboto" pitchFamily="2" charset="0"/>
              </a:rPr>
              <a:t>marc.opijnen@koop.overheid.nl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2000"/>
                                        <p:tgtEl>
                                          <p:spTgt spid="2055"/>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grpSp>
        <p:nvGrpSpPr>
          <p:cNvPr id="2" name="Group 25"/>
          <p:cNvGrpSpPr>
            <a:grpSpLocks/>
          </p:cNvGrpSpPr>
          <p:nvPr/>
        </p:nvGrpSpPr>
        <p:grpSpPr bwMode="auto">
          <a:xfrm>
            <a:off x="2120900" y="346075"/>
            <a:ext cx="3783013"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Building on ECLI</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Objectives</a:t>
              </a:r>
            </a:p>
          </p:txBody>
        </p:sp>
      </p:grpSp>
      <p:sp>
        <p:nvSpPr>
          <p:cNvPr id="3077" name="Titel 1"/>
          <p:cNvSpPr>
            <a:spLocks/>
          </p:cNvSpPr>
          <p:nvPr/>
        </p:nvSpPr>
        <p:spPr bwMode="auto">
          <a:xfrm>
            <a:off x="1898650" y="1758288"/>
            <a:ext cx="6897688" cy="3531736"/>
          </a:xfrm>
          <a:prstGeom prst="rect">
            <a:avLst/>
          </a:prstGeom>
          <a:noFill/>
          <a:ln w="9525">
            <a:noFill/>
            <a:miter lim="800000"/>
            <a:headEnd/>
            <a:tailEnd/>
          </a:ln>
        </p:spPr>
        <p:txBody>
          <a:bodyPr wrap="square" lIns="0" tIns="0" rIns="0" bIns="0">
            <a:spAutoFit/>
          </a:bodyPr>
          <a:lstStyle/>
          <a:p>
            <a:pPr marL="457200" indent="-457200" algn="l">
              <a:lnSpc>
                <a:spcPct val="85000"/>
              </a:lnSpc>
              <a:buFontTx/>
              <a:buAutoNum type="arabicPeriod"/>
            </a:pPr>
            <a:r>
              <a:rPr lang="en-US" altLang="el-GR" b="1">
                <a:solidFill>
                  <a:srgbClr val="4C82AD"/>
                </a:solidFill>
                <a:latin typeface="Roboto" pitchFamily="2" charset="0"/>
                <a:ea typeface="Roboto" pitchFamily="2" charset="0"/>
                <a:cs typeface="Roboto" pitchFamily="2" charset="0"/>
              </a:rPr>
              <a:t>(Further) national implementation of ECLI </a:t>
            </a:r>
            <a:br>
              <a:rPr lang="en-US" altLang="el-GR" b="1">
                <a:solidFill>
                  <a:srgbClr val="4C82AD"/>
                </a:solidFill>
                <a:latin typeface="Roboto" pitchFamily="2" charset="0"/>
                <a:ea typeface="Roboto" pitchFamily="2" charset="0"/>
                <a:cs typeface="Roboto" pitchFamily="2" charset="0"/>
              </a:rPr>
            </a:br>
            <a:r>
              <a:rPr lang="en-US" altLang="el-GR" b="1">
                <a:solidFill>
                  <a:srgbClr val="4C82AD"/>
                </a:solidFill>
                <a:latin typeface="Roboto" pitchFamily="2" charset="0"/>
                <a:ea typeface="Roboto" pitchFamily="2" charset="0"/>
                <a:cs typeface="Roboto" pitchFamily="2" charset="0"/>
              </a:rPr>
              <a:t>in 8 Member States (BE, CZ, DE, EE, EL, HR, IT, NL)</a:t>
            </a:r>
            <a:br>
              <a:rPr lang="en-US" altLang="el-GR" b="1">
                <a:solidFill>
                  <a:srgbClr val="4C82AD"/>
                </a:solidFill>
                <a:latin typeface="Roboto" pitchFamily="2" charset="0"/>
                <a:ea typeface="Roboto" pitchFamily="2" charset="0"/>
                <a:cs typeface="Roboto" pitchFamily="2" charset="0"/>
              </a:rPr>
            </a:b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a:solidFill>
                  <a:srgbClr val="4C82AD"/>
                </a:solidFill>
                <a:latin typeface="Roboto" pitchFamily="2" charset="0"/>
                <a:ea typeface="Roboto" pitchFamily="2" charset="0"/>
                <a:cs typeface="Roboto" pitchFamily="2" charset="0"/>
              </a:rPr>
              <a:t>Linking </a:t>
            </a:r>
            <a:r>
              <a:rPr lang="en-US" altLang="el-GR" b="1" smtClean="0">
                <a:solidFill>
                  <a:srgbClr val="4C82AD"/>
                </a:solidFill>
                <a:latin typeface="Roboto" pitchFamily="2" charset="0"/>
                <a:ea typeface="Roboto" pitchFamily="2" charset="0"/>
                <a:cs typeface="Roboto" pitchFamily="2" charset="0"/>
              </a:rPr>
              <a:t>data</a:t>
            </a:r>
            <a:endParaRPr lang="en-US" altLang="el-GR" b="1">
              <a:solidFill>
                <a:srgbClr val="4C82AD"/>
              </a:solidFill>
              <a:latin typeface="Roboto" pitchFamily="2" charset="0"/>
              <a:ea typeface="Roboto" pitchFamily="2" charset="0"/>
              <a:cs typeface="Roboto" pitchFamily="2" charset="0"/>
            </a:endParaRPr>
          </a:p>
          <a:p>
            <a:pPr marL="914400" lvl="1" indent="-457200" algn="l">
              <a:lnSpc>
                <a:spcPct val="85000"/>
              </a:lnSpc>
              <a:buFontTx/>
              <a:buAutoNum type="arabicPeriod"/>
            </a:pP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a:solidFill>
                  <a:srgbClr val="4C82AD"/>
                </a:solidFill>
                <a:latin typeface="Roboto" pitchFamily="2" charset="0"/>
                <a:ea typeface="Roboto" pitchFamily="2" charset="0"/>
                <a:cs typeface="Roboto" pitchFamily="2" charset="0"/>
              </a:rPr>
              <a:t>Assess current use and discuss ECLI 2.0</a:t>
            </a:r>
            <a:br>
              <a:rPr lang="en-US" altLang="el-GR" b="1">
                <a:solidFill>
                  <a:srgbClr val="4C82AD"/>
                </a:solidFill>
                <a:latin typeface="Roboto" pitchFamily="2" charset="0"/>
                <a:ea typeface="Roboto" pitchFamily="2" charset="0"/>
                <a:cs typeface="Roboto" pitchFamily="2" charset="0"/>
              </a:rPr>
            </a:b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smtClean="0">
                <a:solidFill>
                  <a:srgbClr val="4C82AD"/>
                </a:solidFill>
                <a:latin typeface="Roboto" pitchFamily="2" charset="0"/>
                <a:ea typeface="Roboto" pitchFamily="2" charset="0"/>
                <a:cs typeface="Roboto" pitchFamily="2" charset="0"/>
              </a:rPr>
              <a:t>Promotion </a:t>
            </a:r>
            <a:r>
              <a:rPr lang="en-US" altLang="el-GR" b="1">
                <a:solidFill>
                  <a:srgbClr val="4C82AD"/>
                </a:solidFill>
                <a:latin typeface="Roboto" pitchFamily="2" charset="0"/>
                <a:ea typeface="Roboto" pitchFamily="2" charset="0"/>
                <a:cs typeface="Roboto" pitchFamily="2" charset="0"/>
              </a:rPr>
              <a:t>of ECLI  for use in IT-systems </a:t>
            </a:r>
            <a:br>
              <a:rPr lang="en-US" altLang="el-GR" b="1">
                <a:solidFill>
                  <a:srgbClr val="4C82AD"/>
                </a:solidFill>
                <a:latin typeface="Roboto" pitchFamily="2" charset="0"/>
                <a:ea typeface="Roboto" pitchFamily="2" charset="0"/>
                <a:cs typeface="Roboto" pitchFamily="2" charset="0"/>
              </a:rPr>
            </a:br>
            <a:r>
              <a:rPr lang="en-US" altLang="el-GR" b="1">
                <a:solidFill>
                  <a:srgbClr val="4C82AD"/>
                </a:solidFill>
                <a:latin typeface="Roboto" pitchFamily="2" charset="0"/>
                <a:ea typeface="Roboto" pitchFamily="2" charset="0"/>
                <a:cs typeface="Roboto" pitchFamily="2" charset="0"/>
              </a:rPr>
              <a:t>and legal citations</a:t>
            </a:r>
            <a:br>
              <a:rPr lang="en-US" altLang="el-GR" b="1">
                <a:solidFill>
                  <a:srgbClr val="4C82AD"/>
                </a:solidFill>
                <a:latin typeface="Roboto" pitchFamily="2" charset="0"/>
                <a:ea typeface="Roboto" pitchFamily="2" charset="0"/>
                <a:cs typeface="Roboto" pitchFamily="2" charset="0"/>
              </a:rPr>
            </a:b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smtClean="0">
                <a:solidFill>
                  <a:srgbClr val="4C82AD"/>
                </a:solidFill>
                <a:latin typeface="Roboto" pitchFamily="2" charset="0"/>
                <a:ea typeface="Roboto" pitchFamily="2" charset="0"/>
                <a:cs typeface="Roboto" pitchFamily="2" charset="0"/>
              </a:rPr>
              <a:t>Research on online </a:t>
            </a:r>
            <a:r>
              <a:rPr lang="en-US" altLang="el-GR" b="1">
                <a:solidFill>
                  <a:srgbClr val="4C82AD"/>
                </a:solidFill>
                <a:latin typeface="Roboto" pitchFamily="2" charset="0"/>
                <a:ea typeface="Roboto" pitchFamily="2" charset="0"/>
                <a:cs typeface="Roboto" pitchFamily="2" charset="0"/>
              </a:rPr>
              <a:t>publication of case law </a:t>
            </a:r>
            <a:r>
              <a:rPr lang="en-US" altLang="el-GR" b="1" smtClean="0">
                <a:solidFill>
                  <a:srgbClr val="4C82AD"/>
                </a:solidFill>
                <a:latin typeface="Roboto" pitchFamily="2" charset="0"/>
                <a:ea typeface="Roboto" pitchFamily="2" charset="0"/>
                <a:cs typeface="Roboto" pitchFamily="2" charset="0"/>
              </a:rPr>
              <a:t>and draft guidelines.</a:t>
            </a:r>
            <a:r>
              <a:rPr lang="en-US" altLang="el-GR" b="1">
                <a:solidFill>
                  <a:srgbClr val="4C82AD"/>
                </a:solidFill>
                <a:latin typeface="Roboto" pitchFamily="2" charset="0"/>
                <a:ea typeface="Roboto" pitchFamily="2" charset="0"/>
                <a:cs typeface="Roboto" pitchFamily="2" charset="0"/>
              </a:rPr>
              <a:t/>
            </a:r>
            <a:br>
              <a:rPr lang="en-US" altLang="el-GR" b="1">
                <a:solidFill>
                  <a:srgbClr val="4C82AD"/>
                </a:solidFill>
                <a:latin typeface="Roboto" pitchFamily="2" charset="0"/>
                <a:ea typeface="Roboto" pitchFamily="2" charset="0"/>
                <a:cs typeface="Roboto" pitchFamily="2" charset="0"/>
              </a:rPr>
            </a:b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noProof="1">
              <a:solidFill>
                <a:srgbClr val="4C82AD"/>
              </a:solidFill>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10</a:t>
            </a:fld>
            <a:endParaRPr lang="en-US" altLang="el-GR" sz="1400">
              <a:solidFill>
                <a:srgbClr val="000000"/>
              </a:solidFill>
              <a:latin typeface="Roboto Bk" pitchFamily="2" charset="0"/>
              <a:ea typeface="Roboto Bk" pitchFamily="2" charset="0"/>
              <a:cs typeface="Roboto Bk" pitchFamily="2" charset="0"/>
            </a:endParaRPr>
          </a:p>
        </p:txBody>
      </p:sp>
      <p:sp>
        <p:nvSpPr>
          <p:cNvPr id="9" name="Untertitel 2">
            <a:extLst>
              <a:ext uri="{FF2B5EF4-FFF2-40B4-BE49-F238E27FC236}">
                <a16:creationId xmlns="" xmlns:a16="http://schemas.microsoft.com/office/drawing/2014/main" id="{D130E2BB-358C-4F37-B0F5-DF9731887F64}"/>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2520767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0" end="0"/>
                                            </p:txEl>
                                          </p:spTgt>
                                        </p:tgtEl>
                                        <p:attrNameLst>
                                          <p:attrName>style.visibility</p:attrName>
                                        </p:attrNameLst>
                                      </p:cBhvr>
                                      <p:to>
                                        <p:strVal val="visible"/>
                                      </p:to>
                                    </p:set>
                                    <p:animEffect transition="in" filter="fade">
                                      <p:cBhvr>
                                        <p:cTn id="17" dur="1000"/>
                                        <p:tgtEl>
                                          <p:spTgt spid="3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7">
                                            <p:txEl>
                                              <p:pRg st="1" end="1"/>
                                            </p:txEl>
                                          </p:spTgt>
                                        </p:tgtEl>
                                        <p:attrNameLst>
                                          <p:attrName>style.visibility</p:attrName>
                                        </p:attrNameLst>
                                      </p:cBhvr>
                                      <p:to>
                                        <p:strVal val="visible"/>
                                      </p:to>
                                    </p:set>
                                    <p:animEffect transition="in" filter="fade">
                                      <p:cBhvr>
                                        <p:cTn id="22" dur="1000"/>
                                        <p:tgtEl>
                                          <p:spTgt spid="307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7">
                                            <p:txEl>
                                              <p:pRg st="3" end="3"/>
                                            </p:txEl>
                                          </p:spTgt>
                                        </p:tgtEl>
                                        <p:attrNameLst>
                                          <p:attrName>style.visibility</p:attrName>
                                        </p:attrNameLst>
                                      </p:cBhvr>
                                      <p:to>
                                        <p:strVal val="visible"/>
                                      </p:to>
                                    </p:set>
                                    <p:animEffect transition="in" filter="fade">
                                      <p:cBhvr>
                                        <p:cTn id="27" dur="1000"/>
                                        <p:tgtEl>
                                          <p:spTgt spid="307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4" end="4"/>
                                            </p:txEl>
                                          </p:spTgt>
                                        </p:tgtEl>
                                        <p:attrNameLst>
                                          <p:attrName>style.visibility</p:attrName>
                                        </p:attrNameLst>
                                      </p:cBhvr>
                                      <p:to>
                                        <p:strVal val="visible"/>
                                      </p:to>
                                    </p:set>
                                    <p:animEffect transition="in" filter="fade">
                                      <p:cBhvr>
                                        <p:cTn id="32" dur="1000"/>
                                        <p:tgtEl>
                                          <p:spTgt spid="307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7">
                                            <p:txEl>
                                              <p:pRg st="5" end="5"/>
                                            </p:txEl>
                                          </p:spTgt>
                                        </p:tgtEl>
                                        <p:attrNameLst>
                                          <p:attrName>style.visibility</p:attrName>
                                        </p:attrNameLst>
                                      </p:cBhvr>
                                      <p:to>
                                        <p:strVal val="visible"/>
                                      </p:to>
                                    </p:set>
                                    <p:animEffect transition="in" filter="fade">
                                      <p:cBhvr>
                                        <p:cTn id="37" dur="10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uiExpand="1"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p>
        </p:txBody>
      </p:sp>
      <p:sp>
        <p:nvSpPr>
          <p:cNvPr id="3082" name="Titel 1"/>
          <p:cNvSpPr>
            <a:spLocks/>
          </p:cNvSpPr>
          <p:nvPr/>
        </p:nvSpPr>
        <p:spPr bwMode="auto">
          <a:xfrm>
            <a:off x="2120900" y="346075"/>
            <a:ext cx="4347994" cy="366254"/>
          </a:xfrm>
          <a:prstGeom prst="rect">
            <a:avLst/>
          </a:prstGeom>
          <a:noFill/>
          <a:ln w="9525">
            <a:noFill/>
            <a:miter lim="800000"/>
            <a:headEnd/>
            <a:tailEnd/>
          </a:ln>
        </p:spPr>
        <p:txBody>
          <a:bodyPr wrap="square"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Conference Programme</a:t>
            </a:r>
          </a:p>
        </p:txBody>
      </p:sp>
      <p:sp>
        <p:nvSpPr>
          <p:cNvPr id="3077" name="Titel 1"/>
          <p:cNvSpPr>
            <a:spLocks/>
          </p:cNvSpPr>
          <p:nvPr/>
        </p:nvSpPr>
        <p:spPr bwMode="auto">
          <a:xfrm>
            <a:off x="1898649" y="1466850"/>
            <a:ext cx="7090493" cy="523220"/>
          </a:xfrm>
          <a:prstGeom prst="rect">
            <a:avLst/>
          </a:prstGeom>
          <a:noFill/>
          <a:ln w="9525">
            <a:noFill/>
            <a:miter lim="800000"/>
            <a:headEnd/>
            <a:tailEnd/>
          </a:ln>
        </p:spPr>
        <p:txBody>
          <a:bodyPr wrap="square" lIns="0" tIns="0" rIns="0" bIns="0">
            <a:spAutoFit/>
          </a:bodyPr>
          <a:lstStyle/>
          <a:p>
            <a:pPr algn="l">
              <a:lnSpc>
                <a:spcPct val="85000"/>
              </a:lnSpc>
            </a:pPr>
            <a:r>
              <a:rPr lang="en-US" altLang="el-GR" sz="2000" b="1" dirty="0">
                <a:solidFill>
                  <a:srgbClr val="4C82AD"/>
                </a:solidFill>
                <a:latin typeface="Roboto" pitchFamily="2" charset="0"/>
                <a:ea typeface="Roboto" pitchFamily="2" charset="0"/>
                <a:cs typeface="Roboto" pitchFamily="2" charset="0"/>
              </a:rPr>
              <a:t>Thursday 8 June: </a:t>
            </a:r>
          </a:p>
          <a:p>
            <a:pPr algn="l">
              <a:lnSpc>
                <a:spcPct val="85000"/>
              </a:lnSpc>
            </a:pPr>
            <a:r>
              <a:rPr lang="en-US" altLang="el-GR" sz="2000" b="1" dirty="0">
                <a:solidFill>
                  <a:srgbClr val="4C82AD"/>
                </a:solidFill>
                <a:latin typeface="Roboto" pitchFamily="2" charset="0"/>
                <a:ea typeface="Roboto" pitchFamily="2" charset="0"/>
                <a:cs typeface="Roboto" pitchFamily="2" charset="0"/>
              </a:rPr>
              <a:t>ECLI </a:t>
            </a:r>
            <a:r>
              <a:rPr lang="en-US" altLang="el-GR" sz="2000" b="1" dirty="0">
                <a:solidFill>
                  <a:schemeClr val="accent1"/>
                </a:solidFill>
                <a:latin typeface="Roboto" pitchFamily="2" charset="0"/>
                <a:ea typeface="Roboto" pitchFamily="2" charset="0"/>
                <a:cs typeface="Roboto" pitchFamily="2" charset="0"/>
              </a:rPr>
              <a:t>and Beyond</a:t>
            </a:r>
            <a:r>
              <a:rPr lang="en-US" altLang="el-GR" sz="2000" b="1" dirty="0">
                <a:solidFill>
                  <a:srgbClr val="4C82AD"/>
                </a:solidFill>
                <a:latin typeface="Roboto" pitchFamily="2" charset="0"/>
                <a:ea typeface="Roboto" pitchFamily="2" charset="0"/>
                <a:cs typeface="Roboto" pitchFamily="2" charset="0"/>
              </a:rPr>
              <a:t>: Improving Online Access to Court Decisions</a:t>
            </a:r>
            <a:endParaRPr lang="en-US" altLang="el-GR" sz="2000" b="1" noProof="1">
              <a:solidFill>
                <a:srgbClr val="4C82AD"/>
              </a:solidFill>
              <a:latin typeface="Roboto" pitchFamily="2" charset="0"/>
              <a:ea typeface="Roboto" pitchFamily="2" charset="0"/>
              <a:cs typeface="Roboto" pitchFamily="2" charset="0"/>
            </a:endParaRPr>
          </a:p>
        </p:txBody>
      </p:sp>
      <p:sp>
        <p:nvSpPr>
          <p:cNvPr id="10" name="Titel 1"/>
          <p:cNvSpPr>
            <a:spLocks/>
          </p:cNvSpPr>
          <p:nvPr/>
        </p:nvSpPr>
        <p:spPr bwMode="auto">
          <a:xfrm>
            <a:off x="1898650" y="2230110"/>
            <a:ext cx="6851651" cy="2585323"/>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16:00 ECLI in Belgium, Czech Republic &amp; Romania</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16:25 BO-ECLI Workstream 2: Automatic Extraction of Legal Links in the </a:t>
            </a:r>
            <a:r>
              <a:rPr lang="en-US" altLang="el-GR" sz="1400">
                <a:solidFill>
                  <a:srgbClr val="4C82AD"/>
                </a:solidFill>
                <a:latin typeface="Roboto" pitchFamily="2" charset="0"/>
                <a:ea typeface="Roboto" pitchFamily="2" charset="0"/>
                <a:cs typeface="Roboto" pitchFamily="2" charset="0"/>
              </a:rPr>
              <a:t>European </a:t>
            </a:r>
            <a:r>
              <a:rPr lang="en-US" altLang="el-GR" sz="1400" smtClean="0">
                <a:solidFill>
                  <a:srgbClr val="4C82AD"/>
                </a:solidFill>
                <a:latin typeface="Roboto" pitchFamily="2" charset="0"/>
                <a:ea typeface="Roboto" pitchFamily="2" charset="0"/>
                <a:cs typeface="Roboto" pitchFamily="2" charset="0"/>
              </a:rPr>
              <a:t>Context</a:t>
            </a:r>
            <a:endParaRPr lang="en-US" altLang="el-GR" sz="1400"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16:50 ECLI in Latvia, Cyprus &amp; Estonia</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17:15 Break</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17:35 ECLI in Greece, Croatia &amp; Germany</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18:00 BO-ECLI Workstream 3: </a:t>
            </a:r>
            <a:r>
              <a:rPr lang="en-US" altLang="el-GR" sz="1400">
                <a:solidFill>
                  <a:srgbClr val="4C82AD"/>
                </a:solidFill>
                <a:latin typeface="Roboto" pitchFamily="2" charset="0"/>
                <a:ea typeface="Roboto" pitchFamily="2" charset="0"/>
                <a:cs typeface="Roboto" pitchFamily="2" charset="0"/>
              </a:rPr>
              <a:t>ECLI </a:t>
            </a:r>
            <a:r>
              <a:rPr lang="en-US" altLang="el-GR" sz="1400" smtClean="0">
                <a:solidFill>
                  <a:srgbClr val="4C82AD"/>
                </a:solidFill>
                <a:latin typeface="Roboto" pitchFamily="2" charset="0"/>
                <a:ea typeface="Roboto" pitchFamily="2" charset="0"/>
                <a:cs typeface="Roboto" pitchFamily="2" charset="0"/>
              </a:rPr>
              <a:t>2.0</a:t>
            </a:r>
            <a:endParaRPr lang="en-US" altLang="el-GR" sz="1400"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18:25 ECLI in the Netherlands, Italy and Spain</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18:50 BO-ECLI Workstream 0: Policy &amp; practice regarding publication of court decisions on the internet within </a:t>
            </a:r>
            <a:r>
              <a:rPr lang="en-US" altLang="el-GR" sz="1400">
                <a:solidFill>
                  <a:srgbClr val="4C82AD"/>
                </a:solidFill>
                <a:latin typeface="Roboto" pitchFamily="2" charset="0"/>
                <a:ea typeface="Roboto" pitchFamily="2" charset="0"/>
                <a:cs typeface="Roboto" pitchFamily="2" charset="0"/>
              </a:rPr>
              <a:t>the </a:t>
            </a:r>
            <a:r>
              <a:rPr lang="en-US" altLang="el-GR" sz="1400" smtClean="0">
                <a:solidFill>
                  <a:srgbClr val="4C82AD"/>
                </a:solidFill>
                <a:latin typeface="Roboto" pitchFamily="2" charset="0"/>
                <a:ea typeface="Roboto" pitchFamily="2" charset="0"/>
                <a:cs typeface="Roboto" pitchFamily="2" charset="0"/>
              </a:rPr>
              <a:t>EU</a:t>
            </a:r>
            <a:endParaRPr lang="en-US" altLang="el-GR" sz="1400"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19:15 Close of the day</a:t>
            </a:r>
          </a:p>
          <a:p>
            <a:pPr marL="171450" indent="-171450" algn="l" eaLnBrk="0" hangingPunct="0">
              <a:buFont typeface="Wingdings" pitchFamily="2" charset="2"/>
              <a:buChar char="q"/>
            </a:pPr>
            <a:r>
              <a:rPr lang="en-US" altLang="el-GR" sz="1400" dirty="0">
                <a:solidFill>
                  <a:srgbClr val="4C82AD"/>
                </a:solidFill>
                <a:latin typeface="Roboto" pitchFamily="2" charset="0"/>
                <a:ea typeface="Roboto" pitchFamily="2" charset="0"/>
                <a:cs typeface="Roboto" pitchFamily="2" charset="0"/>
              </a:rPr>
              <a:t> 20:30 Buffet dinner</a:t>
            </a: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latin typeface="Roboto Bk" pitchFamily="2" charset="0"/>
                <a:ea typeface="Roboto Bk" pitchFamily="2" charset="0"/>
                <a:cs typeface="Roboto Bk" pitchFamily="2" charset="0"/>
              </a:rPr>
              <a:pPr algn="l"/>
              <a:t>11</a:t>
            </a:fld>
            <a:endParaRPr lang="en-US" altLang="el-GR" sz="1400">
              <a:latin typeface="Roboto Bk" pitchFamily="2" charset="0"/>
              <a:ea typeface="Roboto Bk" pitchFamily="2" charset="0"/>
              <a:cs typeface="Roboto Bk" pitchFamily="2" charset="0"/>
            </a:endParaRPr>
          </a:p>
        </p:txBody>
      </p:sp>
      <p:sp>
        <p:nvSpPr>
          <p:cNvPr id="9" name="Untertitel 2">
            <a:extLst>
              <a:ext uri="{FF2B5EF4-FFF2-40B4-BE49-F238E27FC236}">
                <a16:creationId xmlns="" xmlns:a16="http://schemas.microsoft.com/office/drawing/2014/main" id="{35F9D877-5ABB-42A9-9966-D4102168E0C8}"/>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1615171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1000"/>
                                        <p:tgtEl>
                                          <p:spTgt spid="30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0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0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000"/>
                                        <p:tgtEl>
                                          <p:spTgt spid="10">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1000"/>
                                        <p:tgtEl>
                                          <p:spTgt spid="1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1000"/>
                                        <p:tgtEl>
                                          <p:spTgt spid="1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10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1000"/>
                                        <p:tgtEl>
                                          <p:spTgt spid="10">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Effect transition="in" filter="fade">
                                      <p:cBhvr>
                                        <p:cTn id="56" dur="1000"/>
                                        <p:tgtEl>
                                          <p:spTgt spid="10">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9" end="9"/>
                                            </p:txEl>
                                          </p:spTgt>
                                        </p:tgtEl>
                                        <p:attrNameLst>
                                          <p:attrName>style.visibility</p:attrName>
                                        </p:attrNameLst>
                                      </p:cBhvr>
                                      <p:to>
                                        <p:strVal val="visible"/>
                                      </p:to>
                                    </p:set>
                                    <p:animEffect transition="in" filter="fade">
                                      <p:cBhvr>
                                        <p:cTn id="61"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p:bldP spid="10"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82" name="Titel 1"/>
          <p:cNvSpPr>
            <a:spLocks/>
          </p:cNvSpPr>
          <p:nvPr/>
        </p:nvSpPr>
        <p:spPr bwMode="auto">
          <a:xfrm>
            <a:off x="2120900" y="346075"/>
            <a:ext cx="4347994" cy="366254"/>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Conference Programme</a:t>
            </a:r>
          </a:p>
        </p:txBody>
      </p:sp>
      <p:sp>
        <p:nvSpPr>
          <p:cNvPr id="3077" name="Titel 1"/>
          <p:cNvSpPr>
            <a:spLocks/>
          </p:cNvSpPr>
          <p:nvPr/>
        </p:nvSpPr>
        <p:spPr bwMode="auto">
          <a:xfrm>
            <a:off x="1898649" y="1466850"/>
            <a:ext cx="7090493" cy="523220"/>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000" b="1"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Friday 9 June: </a:t>
            </a:r>
          </a:p>
          <a:p>
            <a:pPr marL="0" marR="0" lvl="0" indent="0" algn="l" defTabSz="914400" rtl="0" eaLnBrk="1" fontAlgn="base" latinLnBrk="0" hangingPunct="1">
              <a:lnSpc>
                <a:spcPct val="85000"/>
              </a:lnSpc>
              <a:spcBef>
                <a:spcPct val="0"/>
              </a:spcBef>
              <a:spcAft>
                <a:spcPct val="0"/>
              </a:spcAft>
              <a:buClrTx/>
              <a:buSzTx/>
              <a:buFontTx/>
              <a:buNone/>
              <a:tabLst/>
              <a:defRPr/>
            </a:pPr>
            <a:r>
              <a:rPr lang="en-US" altLang="el-GR" sz="2000" b="1" dirty="0">
                <a:solidFill>
                  <a:srgbClr val="4C82AD"/>
                </a:solidFill>
                <a:latin typeface="Roboto" pitchFamily="2" charset="0"/>
                <a:ea typeface="Roboto" pitchFamily="2" charset="0"/>
              </a:rPr>
              <a:t>ECLI</a:t>
            </a:r>
            <a:r>
              <a:rPr kumimoji="0" lang="en-US" altLang="el-GR" sz="2000" b="1"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a:t>
            </a:r>
            <a:r>
              <a:rPr kumimoji="0" lang="en-US" altLang="el-GR" sz="2000" b="1" i="0" u="none" strike="noStrike" kern="1200" cap="none" spc="0" normalizeH="0" baseline="0" noProof="0" dirty="0">
                <a:ln>
                  <a:noFill/>
                </a:ln>
                <a:solidFill>
                  <a:schemeClr val="accent1"/>
                </a:solidFill>
                <a:effectLst/>
                <a:uLnTx/>
                <a:uFillTx/>
                <a:latin typeface="Roboto" pitchFamily="2" charset="0"/>
                <a:ea typeface="Roboto" pitchFamily="2" charset="0"/>
                <a:cs typeface="Roboto" pitchFamily="2" charset="0"/>
              </a:rPr>
              <a:t>and Beyond</a:t>
            </a:r>
            <a:r>
              <a:rPr kumimoji="0" lang="en-US" altLang="el-GR" sz="2000" b="1"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Improving Online Access to Court Decisions</a:t>
            </a:r>
            <a:endParaRPr kumimoji="0" lang="en-US" altLang="el-GR" sz="20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10" name="Titel 1"/>
          <p:cNvSpPr>
            <a:spLocks/>
          </p:cNvSpPr>
          <p:nvPr/>
        </p:nvSpPr>
        <p:spPr bwMode="auto">
          <a:xfrm>
            <a:off x="1898650" y="2230110"/>
            <a:ext cx="6851651" cy="2739211"/>
          </a:xfrm>
          <a:prstGeom prst="rect">
            <a:avLst/>
          </a:prstGeom>
          <a:noFill/>
          <a:ln w="9525">
            <a:noFill/>
            <a:miter lim="800000"/>
            <a:headEnd/>
            <a:tailEnd/>
          </a:ln>
        </p:spPr>
        <p:txBody>
          <a:bodyPr wrap="square" lIns="0" tIns="0" rIns="0" bIns="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4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10:00 </a:t>
            </a:r>
            <a:endParaRPr lang="en-US" altLang="el-GR" sz="1400" dirty="0">
              <a:solidFill>
                <a:srgbClr val="4C82AD"/>
              </a:solidFill>
              <a:latin typeface="Roboto" pitchFamily="2" charset="0"/>
              <a:ea typeface="Roboto" pitchFamily="2" charset="0"/>
              <a:cs typeface="Roboto" pitchFamily="2" charset="0"/>
            </a:endParaRPr>
          </a:p>
          <a:p>
            <a:pPr marL="628650" lvl="1" indent="-171450" algn="l" eaLnBrk="0" hangingPunct="0">
              <a:buFont typeface="Wingdings" pitchFamily="2" charset="2"/>
              <a:buChar char="q"/>
            </a:pPr>
            <a:r>
              <a:rPr kumimoji="0" lang="en-US" altLang="el-GR" sz="1200" b="0" i="0" u="none" strike="noStrike" kern="1200" cap="none" spc="0" normalizeH="0" noProof="0" dirty="0">
                <a:ln>
                  <a:noFill/>
                </a:ln>
                <a:solidFill>
                  <a:srgbClr val="4C82AD"/>
                </a:solidFill>
                <a:effectLst/>
                <a:uLnTx/>
                <a:uFillTx/>
                <a:latin typeface="Roboto" pitchFamily="2" charset="0"/>
                <a:ea typeface="Roboto" pitchFamily="2" charset="0"/>
                <a:cs typeface="Roboto" pitchFamily="2" charset="0"/>
              </a:rPr>
              <a:t> Monika Mazur: </a:t>
            </a: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ECLI and creation of other Metadata (References to previous</a:t>
            </a:r>
            <a:r>
              <a:rPr kumimoji="0" lang="en-US" altLang="el-GR" sz="1200" b="0" i="0" u="none" strike="noStrike" kern="1200" cap="none" spc="0" normalizeH="0" noProof="0" dirty="0">
                <a:ln>
                  <a:noFill/>
                </a:ln>
                <a:solidFill>
                  <a:srgbClr val="4C82AD"/>
                </a:solidFill>
                <a:effectLst/>
                <a:uLnTx/>
                <a:uFillTx/>
                <a:latin typeface="Roboto" pitchFamily="2" charset="0"/>
                <a:ea typeface="Roboto" pitchFamily="2" charset="0"/>
                <a:cs typeface="Roboto" pitchFamily="2" charset="0"/>
              </a:rPr>
              <a:t> case law cited by the Court of Justice of the EU)</a:t>
            </a:r>
            <a:endPar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a:p>
            <a:pPr marL="628650" lvl="1" indent="-171450" algn="l" eaLnBrk="0" hangingPunct="0">
              <a:buFont typeface="Wingdings" pitchFamily="2" charset="2"/>
              <a:buChar char="q"/>
            </a:pP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Marcin </a:t>
            </a:r>
            <a:r>
              <a:rPr kumimoji="0" lang="en-US" altLang="el-GR" sz="1200" b="0" i="0" u="none" strike="noStrike" kern="1200" cap="none" spc="0" normalizeH="0" baseline="0" noProof="0" dirty="0" err="1">
                <a:ln>
                  <a:noFill/>
                </a:ln>
                <a:solidFill>
                  <a:srgbClr val="4C82AD"/>
                </a:solidFill>
                <a:effectLst/>
                <a:uLnTx/>
                <a:uFillTx/>
                <a:latin typeface="Roboto" pitchFamily="2" charset="0"/>
                <a:ea typeface="Roboto" pitchFamily="2" charset="0"/>
                <a:cs typeface="Roboto" pitchFamily="2" charset="0"/>
              </a:rPr>
              <a:t>Baryn</a:t>
            </a: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The challenges of presenting national and EU case law on EUR-Lex</a:t>
            </a:r>
          </a:p>
          <a:p>
            <a:pPr marL="628650" lvl="1" indent="-171450" algn="l" eaLnBrk="0" hangingPunct="0">
              <a:buFont typeface="Wingdings" pitchFamily="2" charset="2"/>
              <a:buChar char="q"/>
            </a:pP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Gijs van </a:t>
            </a:r>
            <a:r>
              <a:rPr kumimoji="0" lang="en-US" altLang="el-GR" sz="1200" b="0" i="0" u="none" strike="noStrike" kern="1200" cap="none" spc="0" normalizeH="0" baseline="0" noProof="0" dirty="0" err="1">
                <a:ln>
                  <a:noFill/>
                </a:ln>
                <a:solidFill>
                  <a:srgbClr val="4C82AD"/>
                </a:solidFill>
                <a:effectLst/>
                <a:uLnTx/>
                <a:uFillTx/>
                <a:latin typeface="Roboto" pitchFamily="2" charset="0"/>
                <a:ea typeface="Roboto" pitchFamily="2" charset="0"/>
                <a:cs typeface="Roboto" pitchFamily="2" charset="0"/>
              </a:rPr>
              <a:t>Dijck</a:t>
            </a: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ECLI codes and network a</a:t>
            </a:r>
            <a:r>
              <a:rPr lang="en-US" altLang="el-GR" sz="1200" dirty="0" err="1">
                <a:solidFill>
                  <a:srgbClr val="4C82AD"/>
                </a:solidFill>
                <a:latin typeface="Roboto" pitchFamily="2" charset="0"/>
                <a:ea typeface="Roboto" pitchFamily="2" charset="0"/>
                <a:cs typeface="Roboto" pitchFamily="2" charset="0"/>
              </a:rPr>
              <a:t>nalysis</a:t>
            </a:r>
            <a:endPar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a:p>
            <a:pPr marL="171450" indent="-171450" algn="l" eaLnBrk="0" hangingPunct="0">
              <a:buFont typeface="Wingdings" pitchFamily="2" charset="2"/>
              <a:buChar char="q"/>
            </a:pPr>
            <a:r>
              <a:rPr kumimoji="0" lang="en-US" altLang="el-GR" sz="14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11:15 Break</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4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11:45 </a:t>
            </a:r>
          </a:p>
          <a:p>
            <a:pPr marL="628650" lvl="1" indent="-171450" algn="l" eaLnBrk="0" hangingPunct="0">
              <a:buFont typeface="Wingdings" pitchFamily="2" charset="2"/>
              <a:buChar char="q"/>
            </a:pPr>
            <a:r>
              <a:rPr lang="en-US" altLang="el-GR" sz="1200" dirty="0">
                <a:solidFill>
                  <a:srgbClr val="4C82AD"/>
                </a:solidFill>
                <a:latin typeface="Roboto" pitchFamily="2" charset="0"/>
                <a:ea typeface="Roboto" pitchFamily="2" charset="0"/>
                <a:cs typeface="Roboto" pitchFamily="2" charset="0"/>
              </a:rPr>
              <a:t> </a:t>
            </a:r>
            <a:r>
              <a:rPr lang="en-US" altLang="el-GR" sz="1200" dirty="0" err="1">
                <a:solidFill>
                  <a:srgbClr val="4C82AD"/>
                </a:solidFill>
                <a:latin typeface="Roboto" pitchFamily="2" charset="0"/>
                <a:ea typeface="Roboto" pitchFamily="2" charset="0"/>
                <a:cs typeface="Roboto" pitchFamily="2" charset="0"/>
              </a:rPr>
              <a:t>Laris</a:t>
            </a:r>
            <a:r>
              <a:rPr lang="en-US" altLang="el-GR" sz="1200" dirty="0">
                <a:solidFill>
                  <a:srgbClr val="4C82AD"/>
                </a:solidFill>
                <a:latin typeface="Roboto" pitchFamily="2" charset="0"/>
                <a:ea typeface="Roboto" pitchFamily="2" charset="0"/>
                <a:cs typeface="Roboto" pitchFamily="2" charset="0"/>
              </a:rPr>
              <a:t> </a:t>
            </a:r>
            <a:r>
              <a:rPr lang="en-US" altLang="el-GR" sz="1200" dirty="0" err="1">
                <a:solidFill>
                  <a:srgbClr val="4C82AD"/>
                </a:solidFill>
                <a:latin typeface="Roboto" pitchFamily="2" charset="0"/>
                <a:ea typeface="Roboto" pitchFamily="2" charset="0"/>
                <a:cs typeface="Roboto" pitchFamily="2" charset="0"/>
              </a:rPr>
              <a:t>Vrahimis</a:t>
            </a:r>
            <a:r>
              <a:rPr lang="en-US" altLang="el-GR" sz="1200" dirty="0">
                <a:solidFill>
                  <a:srgbClr val="4C82AD"/>
                </a:solidFill>
                <a:latin typeface="Roboto" pitchFamily="2" charset="0"/>
                <a:ea typeface="Roboto" pitchFamily="2" charset="0"/>
                <a:cs typeface="Roboto" pitchFamily="2" charset="0"/>
              </a:rPr>
              <a:t>: </a:t>
            </a: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The Free Access to La</a:t>
            </a:r>
            <a:r>
              <a:rPr lang="en-US" altLang="el-GR" sz="1200" dirty="0">
                <a:solidFill>
                  <a:srgbClr val="4C82AD"/>
                </a:solidFill>
                <a:latin typeface="Roboto" pitchFamily="2" charset="0"/>
                <a:ea typeface="Roboto" pitchFamily="2" charset="0"/>
                <a:cs typeface="Roboto" pitchFamily="2" charset="0"/>
              </a:rPr>
              <a:t>w Movement and Cylaw.org as an </a:t>
            </a:r>
            <a:r>
              <a:rPr lang="en-US" altLang="el-GR" sz="1200">
                <a:solidFill>
                  <a:srgbClr val="4C82AD"/>
                </a:solidFill>
                <a:latin typeface="Roboto" pitchFamily="2" charset="0"/>
                <a:ea typeface="Roboto" pitchFamily="2" charset="0"/>
                <a:cs typeface="Roboto" pitchFamily="2" charset="0"/>
              </a:rPr>
              <a:t>example </a:t>
            </a:r>
            <a:r>
              <a:rPr lang="en-US" altLang="el-GR" sz="1200" smtClean="0">
                <a:solidFill>
                  <a:srgbClr val="4C82AD"/>
                </a:solidFill>
                <a:latin typeface="Roboto" pitchFamily="2" charset="0"/>
                <a:ea typeface="Roboto" pitchFamily="2" charset="0"/>
                <a:cs typeface="Roboto" pitchFamily="2" charset="0"/>
              </a:rPr>
              <a:t>of </a:t>
            </a:r>
            <a:r>
              <a:rPr lang="en-US" altLang="el-GR" sz="1200" dirty="0">
                <a:solidFill>
                  <a:srgbClr val="4C82AD"/>
                </a:solidFill>
                <a:latin typeface="Roboto" pitchFamily="2" charset="0"/>
                <a:ea typeface="Roboto" pitchFamily="2" charset="0"/>
                <a:cs typeface="Roboto" pitchFamily="2" charset="0"/>
              </a:rPr>
              <a:t>the </a:t>
            </a:r>
            <a:r>
              <a:rPr lang="en-US" altLang="el-GR" sz="1200" dirty="0" err="1">
                <a:solidFill>
                  <a:srgbClr val="4C82AD"/>
                </a:solidFill>
                <a:latin typeface="Roboto" pitchFamily="2" charset="0"/>
                <a:ea typeface="Roboto" pitchFamily="2" charset="0"/>
                <a:cs typeface="Roboto" pitchFamily="2" charset="0"/>
              </a:rPr>
              <a:t>Lii</a:t>
            </a:r>
            <a:r>
              <a:rPr lang="en-US" altLang="el-GR" sz="1200" dirty="0">
                <a:solidFill>
                  <a:srgbClr val="4C82AD"/>
                </a:solidFill>
                <a:latin typeface="Roboto" pitchFamily="2" charset="0"/>
                <a:ea typeface="Roboto" pitchFamily="2" charset="0"/>
                <a:cs typeface="Roboto" pitchFamily="2" charset="0"/>
              </a:rPr>
              <a:t> model</a:t>
            </a:r>
            <a:endPar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a:p>
            <a:pPr marL="628650" lvl="1" indent="-171450" algn="l" eaLnBrk="0" hangingPunct="0">
              <a:buFont typeface="Wingdings" pitchFamily="2" charset="2"/>
              <a:buChar char="q"/>
            </a:pP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Clemens Wass: Open Data as</a:t>
            </a:r>
            <a:r>
              <a:rPr kumimoji="0" lang="en-US" altLang="el-GR" sz="1200" b="0" i="0" u="none" strike="noStrike" kern="1200" cap="none" spc="0" normalizeH="0" noProof="0" dirty="0">
                <a:ln>
                  <a:noFill/>
                </a:ln>
                <a:solidFill>
                  <a:srgbClr val="4C82AD"/>
                </a:solidFill>
                <a:effectLst/>
                <a:uLnTx/>
                <a:uFillTx/>
                <a:latin typeface="Roboto" pitchFamily="2" charset="0"/>
                <a:ea typeface="Roboto" pitchFamily="2" charset="0"/>
                <a:cs typeface="Roboto" pitchFamily="2" charset="0"/>
              </a:rPr>
              <a:t> a resource for Legal Tech projects and Start-ups</a:t>
            </a:r>
            <a:endPar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a:p>
            <a:pPr marL="628650" lvl="1" indent="-171450" algn="l" eaLnBrk="0" hangingPunct="0">
              <a:buFont typeface="Wingdings" pitchFamily="2" charset="2"/>
              <a:buChar char="q"/>
            </a:pPr>
            <a:r>
              <a:rPr lang="en-US" altLang="el-GR" sz="1200" dirty="0">
                <a:solidFill>
                  <a:srgbClr val="4C82AD"/>
                </a:solidFill>
                <a:latin typeface="Roboto" pitchFamily="2" charset="0"/>
                <a:ea typeface="Roboto" pitchFamily="2" charset="0"/>
                <a:cs typeface="Roboto" pitchFamily="2" charset="0"/>
              </a:rPr>
              <a:t> Michael </a:t>
            </a:r>
            <a:r>
              <a:rPr lang="en-US" altLang="el-GR" sz="1200" dirty="0" err="1">
                <a:solidFill>
                  <a:srgbClr val="4C82AD"/>
                </a:solidFill>
                <a:latin typeface="Roboto" pitchFamily="2" charset="0"/>
                <a:ea typeface="Roboto" pitchFamily="2" charset="0"/>
                <a:cs typeface="Roboto" pitchFamily="2" charset="0"/>
              </a:rPr>
              <a:t>Pikramenos</a:t>
            </a:r>
            <a:r>
              <a:rPr lang="en-US" altLang="el-GR" sz="1200" dirty="0">
                <a:solidFill>
                  <a:srgbClr val="4C82AD"/>
                </a:solidFill>
                <a:latin typeface="Roboto" pitchFamily="2" charset="0"/>
                <a:ea typeface="Roboto" pitchFamily="2" charset="0"/>
                <a:cs typeface="Roboto" pitchFamily="2" charset="0"/>
              </a:rPr>
              <a:t>: </a:t>
            </a:r>
            <a:r>
              <a:rPr lang="en-US" altLang="el-GR" sz="1200" dirty="0" err="1">
                <a:solidFill>
                  <a:srgbClr val="4C82AD"/>
                </a:solidFill>
                <a:latin typeface="Roboto" pitchFamily="2" charset="0"/>
                <a:ea typeface="Roboto" pitchFamily="2" charset="0"/>
                <a:cs typeface="Roboto" pitchFamily="2" charset="0"/>
              </a:rPr>
              <a:t>Cyberjustice</a:t>
            </a:r>
            <a:r>
              <a:rPr kumimoji="0" lang="en-US" altLang="el-GR" sz="1200" b="0" i="0" u="none" strike="noStrike" kern="1200" cap="none" spc="0" normalizeH="0" noProof="0" dirty="0">
                <a:ln>
                  <a:noFill/>
                </a:ln>
                <a:solidFill>
                  <a:srgbClr val="4C82AD"/>
                </a:solidFill>
                <a:effectLst/>
                <a:uLnTx/>
                <a:uFillTx/>
                <a:latin typeface="Roboto" pitchFamily="2" charset="0"/>
                <a:ea typeface="Roboto" pitchFamily="2" charset="0"/>
                <a:cs typeface="Roboto" pitchFamily="2" charset="0"/>
              </a:rPr>
              <a:t> in European judicial systems – Open Data and Access to Justice</a:t>
            </a:r>
            <a:r>
              <a:rPr kumimoji="0" lang="en-US" altLang="el-GR" sz="12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4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rPr>
              <a:t> 13:00 Close of the Conference</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lang="en-US" altLang="el-GR" sz="1400" dirty="0">
                <a:solidFill>
                  <a:srgbClr val="4C82AD"/>
                </a:solidFill>
                <a:latin typeface="Roboto" pitchFamily="2" charset="0"/>
                <a:ea typeface="Roboto" pitchFamily="2" charset="0"/>
                <a:cs typeface="Roboto" pitchFamily="2" charset="0"/>
              </a:rPr>
              <a:t> 13:30 Snack Lunch</a:t>
            </a:r>
            <a:endParaRPr kumimoji="0" lang="en-US" altLang="el-GR" sz="14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9" name="Untertitel 2">
            <a:extLst>
              <a:ext uri="{FF2B5EF4-FFF2-40B4-BE49-F238E27FC236}">
                <a16:creationId xmlns="" xmlns:a16="http://schemas.microsoft.com/office/drawing/2014/main" id="{35F9D877-5ABB-42A9-9966-D4102168E0C8}"/>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l-GR" sz="1400" b="0" i="0" u="none" strike="noStrike" kern="1200" cap="none" spc="0" normalizeH="0" baseline="0" noProof="1">
                <a:ln>
                  <a:noFill/>
                </a:ln>
                <a:solidFill>
                  <a:srgbClr val="006C87"/>
                </a:solidFill>
                <a:effectLst/>
                <a:uLnTx/>
                <a:uFillTx/>
                <a:latin typeface="Roboto" pitchFamily="2" charset="0"/>
                <a:ea typeface="Roboto" pitchFamily="2" charset="0"/>
                <a:cs typeface="Roboto" pitchFamily="2" charset="0"/>
              </a:rPr>
              <a:t>ECLI and Beyond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l-GR" sz="1400" b="0" i="0" u="none" strike="noStrike" kern="1200" cap="none" spc="0" normalizeH="0" baseline="0" noProof="1">
                <a:ln>
                  <a:noFill/>
                </a:ln>
                <a:solidFill>
                  <a:srgbClr val="006C87"/>
                </a:solidFill>
                <a:effectLst/>
                <a:uLnTx/>
                <a:uFillTx/>
                <a:latin typeface="Roboto" pitchFamily="2" charset="0"/>
                <a:ea typeface="Roboto" pitchFamily="2" charset="0"/>
                <a:cs typeface="Roboto" pitchFamily="2" charset="0"/>
              </a:rPr>
              <a:t>Athens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l-GR" sz="1400" b="0" i="0" u="none" strike="noStrike" kern="1200" cap="none" spc="0" normalizeH="0" baseline="0" noProof="1">
                <a:ln>
                  <a:noFill/>
                </a:ln>
                <a:solidFill>
                  <a:srgbClr val="006C87"/>
                </a:solidFill>
                <a:effectLst/>
                <a:uLnTx/>
                <a:uFillTx/>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3460403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1000"/>
                                        <p:tgtEl>
                                          <p:spTgt spid="30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0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10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1000"/>
                                        <p:tgtEl>
                                          <p:spTgt spid="10">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Effect transition="in" filter="fade">
                                      <p:cBhvr>
                                        <p:cTn id="41" dur="1000"/>
                                        <p:tgtEl>
                                          <p:spTgt spid="10">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Effect transition="in" filter="fade">
                                      <p:cBhvr>
                                        <p:cTn id="44" dur="1000"/>
                                        <p:tgtEl>
                                          <p:spTgt spid="10">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Effect transition="in" filter="fade">
                                      <p:cBhvr>
                                        <p:cTn id="49" dur="1000"/>
                                        <p:tgtEl>
                                          <p:spTgt spid="10">
                                            <p:txEl>
                                              <p:pRg st="9" end="9"/>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fade">
                                      <p:cBhvr>
                                        <p:cTn id="52" dur="1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p:bldP spid="10"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11" name="Titel 1"/>
          <p:cNvSpPr>
            <a:spLocks/>
          </p:cNvSpPr>
          <p:nvPr/>
        </p:nvSpPr>
        <p:spPr bwMode="auto">
          <a:xfrm>
            <a:off x="4976813" y="1541463"/>
            <a:ext cx="2473325" cy="627864"/>
          </a:xfrm>
          <a:prstGeom prst="rect">
            <a:avLst/>
          </a:prstGeom>
          <a:noFill/>
          <a:ln w="9525">
            <a:noFill/>
            <a:miter lim="800000"/>
            <a:headEnd/>
            <a:tailEnd/>
          </a:ln>
        </p:spPr>
        <p:txBody>
          <a:bodyPr lIns="0" tIns="0" rIns="0" bIns="0">
            <a:spAutoFit/>
          </a:bodyPr>
          <a:lstStyle/>
          <a:p>
            <a:pPr algn="l">
              <a:lnSpc>
                <a:spcPct val="85000"/>
              </a:lnSpc>
            </a:pPr>
            <a:r>
              <a:rPr lang="en-US" altLang="el-GR" sz="2400" b="1" dirty="0">
                <a:solidFill>
                  <a:srgbClr val="006C87"/>
                </a:solidFill>
                <a:latin typeface="Roboto Bk" pitchFamily="2" charset="0"/>
                <a:ea typeface="Roboto Bk" pitchFamily="2" charset="0"/>
                <a:cs typeface="Roboto Slab" pitchFamily="2" charset="0"/>
              </a:rPr>
              <a:t>Enjoy the Conference!</a:t>
            </a:r>
            <a:endParaRPr lang="en-US" altLang="el-GR" sz="2400" b="1" noProof="1">
              <a:solidFill>
                <a:srgbClr val="006C87"/>
              </a:solidFill>
              <a:latin typeface="Roboto Bk" pitchFamily="2" charset="0"/>
              <a:ea typeface="Roboto Bk" pitchFamily="2" charset="0"/>
              <a:cs typeface="Roboto Slab" pitchFamily="2" charset="0"/>
            </a:endParaRPr>
          </a:p>
        </p:txBody>
      </p:sp>
      <p:sp>
        <p:nvSpPr>
          <p:cNvPr id="15364" name="Titel 1"/>
          <p:cNvSpPr>
            <a:spLocks/>
          </p:cNvSpPr>
          <p:nvPr/>
        </p:nvSpPr>
        <p:spPr bwMode="auto">
          <a:xfrm>
            <a:off x="385763" y="2720975"/>
            <a:ext cx="3670300" cy="369332"/>
          </a:xfrm>
          <a:prstGeom prst="rect">
            <a:avLst/>
          </a:prstGeom>
          <a:noFill/>
          <a:ln w="9525">
            <a:noFill/>
            <a:miter lim="800000"/>
            <a:headEnd/>
            <a:tailEnd/>
          </a:ln>
        </p:spPr>
        <p:txBody>
          <a:bodyPr lIns="0" tIns="0" rIns="0" bIns="0">
            <a:spAutoFit/>
          </a:bodyPr>
          <a:lstStyle/>
          <a:p>
            <a:pPr algn="l"/>
            <a:r>
              <a:rPr lang="en-US" altLang="el-GR" sz="1200" b="1" noProof="1">
                <a:solidFill>
                  <a:srgbClr val="000000"/>
                </a:solidFill>
                <a:latin typeface="Roboto" pitchFamily="2" charset="0"/>
                <a:ea typeface="Roboto" pitchFamily="2" charset="0"/>
                <a:cs typeface="Roboto Slab" pitchFamily="2" charset="0"/>
              </a:rPr>
              <a:t>BO-ECLI</a:t>
            </a:r>
          </a:p>
          <a:p>
            <a:pPr algn="l"/>
            <a:r>
              <a:rPr lang="en-US" altLang="el-GR" sz="1200" noProof="1">
                <a:solidFill>
                  <a:srgbClr val="000000"/>
                </a:solidFill>
                <a:latin typeface="Roboto" pitchFamily="2" charset="0"/>
                <a:ea typeface="Roboto" pitchFamily="2" charset="0"/>
                <a:cs typeface="Roboto Slab" pitchFamily="2" charset="0"/>
              </a:rPr>
              <a:t>www.bo-ecli.eu  |  info@bo-ecli.eu</a:t>
            </a:r>
          </a:p>
        </p:txBody>
      </p:sp>
      <p:pic>
        <p:nvPicPr>
          <p:cNvPr id="1536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15366" name="Group 11"/>
          <p:cNvGrpSpPr>
            <a:grpSpLocks/>
          </p:cNvGrpSpPr>
          <p:nvPr/>
        </p:nvGrpSpPr>
        <p:grpSpPr bwMode="auto">
          <a:xfrm>
            <a:off x="6002338" y="4291013"/>
            <a:ext cx="2794000" cy="520700"/>
            <a:chOff x="5924915" y="1445722"/>
            <a:chExt cx="3177237" cy="590169"/>
          </a:xfrm>
        </p:grpSpPr>
        <p:pic>
          <p:nvPicPr>
            <p:cNvPr id="15367"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21"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9" name="Rechthoek 8"/>
          <p:cNvSpPr/>
          <p:nvPr/>
        </p:nvSpPr>
        <p:spPr>
          <a:xfrm>
            <a:off x="126609" y="4789639"/>
            <a:ext cx="4572000" cy="246221"/>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rgbClr val="000000"/>
                </a:solidFil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500">
              <a:solidFill>
                <a:srgbClr val="000000"/>
              </a:solidFill>
            </a:endParaRPr>
          </a:p>
        </p:txBody>
      </p:sp>
    </p:spTree>
    <p:extLst>
      <p:ext uri="{BB962C8B-B14F-4D97-AF65-F5344CB8AC3E}">
        <p14:creationId xmlns:p14="http://schemas.microsoft.com/office/powerpoint/2010/main" val="32502992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Introduction</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 </a:t>
              </a:r>
            </a:p>
          </p:txBody>
        </p:sp>
      </p:grpSp>
      <p:sp>
        <p:nvSpPr>
          <p:cNvPr id="10" name="Titel 1"/>
          <p:cNvSpPr>
            <a:spLocks/>
          </p:cNvSpPr>
          <p:nvPr/>
        </p:nvSpPr>
        <p:spPr bwMode="auto">
          <a:xfrm>
            <a:off x="1944687" y="1915251"/>
            <a:ext cx="5653541" cy="2492990"/>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The Movie</a:t>
            </a: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ECLI Basics</a:t>
            </a: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ECLI Search Engine</a:t>
            </a:r>
            <a:br>
              <a:rPr lang="en-US" altLang="el-GR" dirty="0">
                <a:solidFill>
                  <a:srgbClr val="4C82AD"/>
                </a:solidFill>
                <a:latin typeface="Roboto" pitchFamily="2" charset="0"/>
                <a:ea typeface="Roboto" pitchFamily="2" charset="0"/>
                <a:cs typeface="Roboto" pitchFamily="2" charset="0"/>
              </a:rPr>
            </a:b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BO-ECLI</a:t>
            </a:r>
            <a:br>
              <a:rPr lang="en-US" altLang="el-GR" dirty="0">
                <a:solidFill>
                  <a:srgbClr val="4C82AD"/>
                </a:solidFill>
                <a:latin typeface="Roboto" pitchFamily="2" charset="0"/>
                <a:ea typeface="Roboto" pitchFamily="2" charset="0"/>
                <a:cs typeface="Roboto" pitchFamily="2" charset="0"/>
              </a:rPr>
            </a:b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Conference </a:t>
            </a:r>
            <a:r>
              <a:rPr lang="en-US" altLang="el-GR" dirty="0" err="1">
                <a:solidFill>
                  <a:srgbClr val="4C82AD"/>
                </a:solidFill>
                <a:latin typeface="Roboto" pitchFamily="2" charset="0"/>
                <a:ea typeface="Roboto" pitchFamily="2" charset="0"/>
                <a:cs typeface="Roboto" pitchFamily="2" charset="0"/>
              </a:rPr>
              <a:t>Programme</a:t>
            </a:r>
            <a:r>
              <a:rPr lang="en-US" altLang="el-GR" dirty="0">
                <a:solidFill>
                  <a:srgbClr val="4C82AD"/>
                </a:solidFill>
                <a:latin typeface="Roboto" pitchFamily="2" charset="0"/>
                <a:ea typeface="Roboto" pitchFamily="2" charset="0"/>
                <a:cs typeface="Roboto" pitchFamily="2" charset="0"/>
              </a:rPr>
              <a:t>.</a:t>
            </a: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2</a:t>
            </a:fld>
            <a:endParaRPr lang="en-US" altLang="el-GR" sz="1400">
              <a:solidFill>
                <a:srgbClr val="000000"/>
              </a:solidFill>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D7B2144E-A1C4-4C42-A8FC-B3FDC3899D77}"/>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3653310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The Movie</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
        <p:nvSpPr>
          <p:cNvPr id="5" name="Rechthoek 4"/>
          <p:cNvSpPr/>
          <p:nvPr/>
        </p:nvSpPr>
        <p:spPr>
          <a:xfrm>
            <a:off x="2979257" y="2387084"/>
            <a:ext cx="3121367" cy="369332"/>
          </a:xfrm>
          <a:prstGeom prst="rect">
            <a:avLst/>
          </a:prstGeom>
        </p:spPr>
        <p:txBody>
          <a:bodyPr wrap="none">
            <a:spAutoFit/>
          </a:bodyPr>
          <a:lstStyle/>
          <a:p>
            <a:r>
              <a:rPr lang="nl-NL">
                <a:hlinkClick r:id="rId3"/>
              </a:rPr>
              <a:t>https</a:t>
            </a:r>
            <a:r>
              <a:rPr lang="nl-NL">
                <a:hlinkClick r:id="rId3"/>
              </a:rPr>
              <a:t>://</a:t>
            </a:r>
            <a:r>
              <a:rPr lang="nl-NL" smtClean="0">
                <a:hlinkClick r:id="rId3"/>
              </a:rPr>
              <a:t>youtu.be/nf4JlZJ-n9E </a:t>
            </a:r>
            <a:endParaRPr lang="nl-NL"/>
          </a:p>
        </p:txBody>
      </p:sp>
    </p:spTree>
    <p:extLst>
      <p:ext uri="{BB962C8B-B14F-4D97-AF65-F5344CB8AC3E}">
        <p14:creationId xmlns:p14="http://schemas.microsoft.com/office/powerpoint/2010/main" val="2577320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ECLI Basics</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1062317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p>
        </p:txBody>
      </p:sp>
      <p:grpSp>
        <p:nvGrpSpPr>
          <p:cNvPr id="2" name="Group 25"/>
          <p:cNvGrpSpPr>
            <a:grpSpLocks/>
          </p:cNvGrpSpPr>
          <p:nvPr/>
        </p:nvGrpSpPr>
        <p:grpSpPr bwMode="auto">
          <a:xfrm>
            <a:off x="2120900" y="346075"/>
            <a:ext cx="6842478" cy="1098746"/>
            <a:chOff x="3275" y="147"/>
            <a:chExt cx="2383" cy="921"/>
          </a:xfrm>
        </p:grpSpPr>
        <p:sp>
          <p:nvSpPr>
            <p:cNvPr id="3082" name="Titel 1"/>
            <p:cNvSpPr>
              <a:spLocks/>
            </p:cNvSpPr>
            <p:nvPr/>
          </p:nvSpPr>
          <p:spPr bwMode="auto">
            <a:xfrm>
              <a:off x="3275" y="147"/>
              <a:ext cx="2353" cy="921"/>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National &amp; Cross-Border Case Law Search </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Overarching Problems</a:t>
              </a:r>
            </a:p>
          </p:txBody>
        </p:sp>
      </p:grpSp>
      <p:sp>
        <p:nvSpPr>
          <p:cNvPr id="10" name="Titel 1"/>
          <p:cNvSpPr>
            <a:spLocks/>
          </p:cNvSpPr>
          <p:nvPr/>
        </p:nvSpPr>
        <p:spPr bwMode="auto">
          <a:xfrm>
            <a:off x="1944687" y="1915251"/>
            <a:ext cx="5653541" cy="2769989"/>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How to cite a (foreign) decision? </a:t>
            </a: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How to find a (cited) judgment? </a:t>
            </a: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How to find translated versions or summaries? </a:t>
            </a:r>
            <a:br>
              <a:rPr lang="en-US" altLang="el-GR" dirty="0">
                <a:solidFill>
                  <a:srgbClr val="4C82AD"/>
                </a:solidFill>
                <a:latin typeface="Roboto" pitchFamily="2" charset="0"/>
                <a:ea typeface="Roboto" pitchFamily="2" charset="0"/>
                <a:cs typeface="Roboto" pitchFamily="2" charset="0"/>
              </a:rPr>
            </a:b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How to find court decisions about / citing (EU) legislation or other decisions? </a:t>
            </a:r>
            <a:br>
              <a:rPr lang="en-US" altLang="el-GR" dirty="0">
                <a:solidFill>
                  <a:srgbClr val="4C82AD"/>
                </a:solidFill>
                <a:latin typeface="Roboto" pitchFamily="2" charset="0"/>
                <a:ea typeface="Roboto" pitchFamily="2" charset="0"/>
                <a:cs typeface="Roboto" pitchFamily="2" charset="0"/>
              </a:rPr>
            </a:b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Needed: common information architecture.</a:t>
            </a: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latin typeface="Roboto Bk" pitchFamily="2" charset="0"/>
                <a:ea typeface="Roboto Bk" pitchFamily="2" charset="0"/>
                <a:cs typeface="Roboto Bk" pitchFamily="2" charset="0"/>
              </a:rPr>
              <a:pPr algn="l"/>
              <a:t>5</a:t>
            </a:fld>
            <a:endParaRPr lang="en-US" altLang="el-GR" sz="1400">
              <a:latin typeface="Roboto Bk" pitchFamily="2" charset="0"/>
              <a:ea typeface="Roboto Bk" pitchFamily="2" charset="0"/>
              <a:cs typeface="Roboto Bk" pitchFamily="2" charset="0"/>
            </a:endParaRPr>
          </a:p>
        </p:txBody>
      </p:sp>
      <p:sp>
        <p:nvSpPr>
          <p:cNvPr id="9" name="Untertitel 2"/>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7"/>
            <a:ext cx="46038" cy="588963"/>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5546725"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ECLI </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Basics</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8" name="Titel 1"/>
          <p:cNvSpPr>
            <a:spLocks/>
          </p:cNvSpPr>
          <p:nvPr/>
        </p:nvSpPr>
        <p:spPr bwMode="auto">
          <a:xfrm>
            <a:off x="1792287" y="1567790"/>
            <a:ext cx="3238500" cy="1477328"/>
          </a:xfrm>
          <a:prstGeom prst="rect">
            <a:avLst/>
          </a:prstGeom>
          <a:noFill/>
          <a:ln w="9525">
            <a:noFill/>
            <a:miter lim="800000"/>
            <a:headEnd/>
            <a:tailEnd/>
          </a:ln>
        </p:spPr>
        <p:txBody>
          <a:bodyPr lIns="0" tIns="0" rIns="0" bIns="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 first building block for  improving (cross-border) access to online court decisions</a:t>
            </a:r>
            <a:br>
              <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br>
            <a:endPar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EU Council Conclusions 2010</a:t>
            </a:r>
            <a:br>
              <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br>
            <a:endParaRPr kumimoji="0" lang="en-US" altLang="el-GR" sz="16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endParaRPr>
          </a:p>
        </p:txBody>
      </p:sp>
      <p:sp>
        <p:nvSpPr>
          <p:cNvPr id="16" name="Untertitel 2">
            <a:extLst>
              <a:ext uri="{FF2B5EF4-FFF2-40B4-BE49-F238E27FC236}">
                <a16:creationId xmlns="" xmlns:a16="http://schemas.microsoft.com/office/drawing/2014/main" id="{6DE8D3B2-FA80-4D64-AB65-28683F45E9CE}"/>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pic>
        <p:nvPicPr>
          <p:cNvPr id="4" name="Picture 3">
            <a:extLst>
              <a:ext uri="{FF2B5EF4-FFF2-40B4-BE49-F238E27FC236}">
                <a16:creationId xmlns="" xmlns:a16="http://schemas.microsoft.com/office/drawing/2014/main" id="{DC263D18-AF6C-41CD-901A-FAAA71A1F984}"/>
              </a:ext>
            </a:extLst>
          </p:cNvPr>
          <p:cNvPicPr>
            <a:picLocks noChangeAspect="1"/>
          </p:cNvPicPr>
          <p:nvPr/>
        </p:nvPicPr>
        <p:blipFill>
          <a:blip r:embed="rId3"/>
          <a:stretch>
            <a:fillRect/>
          </a:stretch>
        </p:blipFill>
        <p:spPr>
          <a:xfrm>
            <a:off x="1944688" y="973414"/>
            <a:ext cx="5998984" cy="3767655"/>
          </a:xfrm>
          <a:prstGeom prst="rect">
            <a:avLst/>
          </a:prstGeom>
        </p:spPr>
      </p:pic>
    </p:spTree>
    <p:extLst>
      <p:ext uri="{BB962C8B-B14F-4D97-AF65-F5344CB8AC3E}">
        <p14:creationId xmlns:p14="http://schemas.microsoft.com/office/powerpoint/2010/main" val="2593971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10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8"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7"/>
            <a:ext cx="46038" cy="588963"/>
          </a:xfrm>
          <a:prstGeom prst="rect">
            <a:avLst/>
          </a:prstGeom>
          <a:solidFill>
            <a:srgbClr val="4C82AD"/>
          </a:solidFill>
          <a:ln w="9525">
            <a:noFill/>
            <a:miter lim="800000"/>
            <a:headEnd/>
            <a:tailEnd/>
          </a:ln>
        </p:spPr>
        <p:txBody>
          <a:bodyPr/>
          <a:lstStyle/>
          <a:p>
            <a:pPr>
              <a:defRPr/>
            </a:pPr>
            <a:endParaRPr lang="el-GR" altLang="el-GR">
              <a:solidFill>
                <a:srgbClr val="000000"/>
              </a:solidFill>
            </a:endParaRPr>
          </a:p>
        </p:txBody>
      </p:sp>
      <p:grpSp>
        <p:nvGrpSpPr>
          <p:cNvPr id="2" name="Group 25"/>
          <p:cNvGrpSpPr>
            <a:grpSpLocks/>
          </p:cNvGrpSpPr>
          <p:nvPr/>
        </p:nvGrpSpPr>
        <p:grpSpPr bwMode="auto">
          <a:xfrm>
            <a:off x="2120900" y="346075"/>
            <a:ext cx="5546725"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defRPr/>
              </a:pPr>
              <a:r>
                <a:rPr lang="en-US" altLang="el-GR" sz="2800" b="1" noProof="1">
                  <a:solidFill>
                    <a:srgbClr val="4C82AD"/>
                  </a:solidFill>
                  <a:latin typeface="Roboto" pitchFamily="2" charset="0"/>
                  <a:ea typeface="Roboto" pitchFamily="2" charset="0"/>
                  <a:cs typeface="Roboto" pitchFamily="2" charset="0"/>
                </a:rPr>
                <a:t>ECLI </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defRPr/>
              </a:pPr>
              <a:r>
                <a:rPr lang="en-US" altLang="el-GR" sz="2800" noProof="1">
                  <a:solidFill>
                    <a:srgbClr val="4C82AD"/>
                  </a:solidFill>
                  <a:latin typeface="Roboto" pitchFamily="2" charset="0"/>
                  <a:ea typeface="Roboto" pitchFamily="2" charset="0"/>
                  <a:cs typeface="Roboto" pitchFamily="2" charset="0"/>
                </a:rPr>
                <a:t>Basics</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defRPr/>
            </a:pPr>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defRPr/>
              </a:pPr>
              <a:t>7</a:t>
            </a:fld>
            <a:endParaRPr lang="en-US" altLang="el-GR" sz="1400">
              <a:solidFill>
                <a:srgbClr val="000000"/>
              </a:solidFill>
              <a:latin typeface="Roboto Bk" pitchFamily="2" charset="0"/>
              <a:ea typeface="Roboto Bk" pitchFamily="2" charset="0"/>
              <a:cs typeface="Roboto Bk" pitchFamily="2" charset="0"/>
            </a:endParaRPr>
          </a:p>
        </p:txBody>
      </p:sp>
      <p:pic>
        <p:nvPicPr>
          <p:cNvPr id="5" name="Picture 4"/>
          <p:cNvPicPr>
            <a:picLocks noChangeAspect="1"/>
          </p:cNvPicPr>
          <p:nvPr/>
        </p:nvPicPr>
        <p:blipFill>
          <a:blip r:embed="rId3"/>
          <a:stretch>
            <a:fillRect/>
          </a:stretch>
        </p:blipFill>
        <p:spPr>
          <a:xfrm>
            <a:off x="4856916" y="0"/>
            <a:ext cx="4287084" cy="5143500"/>
          </a:xfrm>
          <a:prstGeom prst="rect">
            <a:avLst/>
          </a:prstGeom>
        </p:spPr>
      </p:pic>
      <p:sp>
        <p:nvSpPr>
          <p:cNvPr id="18" name="Titel 1"/>
          <p:cNvSpPr>
            <a:spLocks/>
          </p:cNvSpPr>
          <p:nvPr/>
        </p:nvSpPr>
        <p:spPr bwMode="auto">
          <a:xfrm>
            <a:off x="1792287" y="1567790"/>
            <a:ext cx="3238500" cy="3200876"/>
          </a:xfrm>
          <a:prstGeom prst="rect">
            <a:avLst/>
          </a:prstGeom>
          <a:noFill/>
          <a:ln w="9525">
            <a:noFill/>
            <a:miter lim="800000"/>
            <a:headEnd/>
            <a:tailEnd/>
          </a:ln>
        </p:spPr>
        <p:txBody>
          <a:bodyPr lIns="0" tIns="0" rIns="0" bIns="0">
            <a:spAutoFit/>
          </a:bodyPr>
          <a:lstStyle/>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A first building block for  improving (cross-border) access to online court decisions</a:t>
            </a:r>
            <a:br>
              <a:rPr lang="en-US" altLang="el-GR" sz="1600">
                <a:solidFill>
                  <a:srgbClr val="4C82AD"/>
                </a:solidFill>
                <a:latin typeface="Roboto" pitchFamily="2" charset="0"/>
                <a:ea typeface="Roboto" pitchFamily="2" charset="0"/>
                <a:cs typeface="Roboto" pitchFamily="2" charset="0"/>
              </a:rPr>
            </a:br>
            <a:endParaRPr lang="en-US" altLang="el-GR" sz="160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EU Council Conclusions 2010</a:t>
            </a:r>
            <a:br>
              <a:rPr lang="en-US" altLang="el-GR" sz="1600">
                <a:solidFill>
                  <a:srgbClr val="4C82AD"/>
                </a:solidFill>
                <a:latin typeface="Roboto" pitchFamily="2" charset="0"/>
                <a:ea typeface="Roboto" pitchFamily="2" charset="0"/>
                <a:cs typeface="Roboto" pitchFamily="2" charset="0"/>
              </a:rPr>
            </a:br>
            <a:endParaRPr lang="en-US" altLang="el-GR" sz="160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ECLI:ES:TS:2014:3876</a:t>
            </a:r>
            <a:br>
              <a:rPr lang="en-US" altLang="el-GR" sz="1600">
                <a:solidFill>
                  <a:srgbClr val="4C82AD"/>
                </a:solidFill>
                <a:latin typeface="Roboto" pitchFamily="2" charset="0"/>
                <a:ea typeface="Roboto" pitchFamily="2" charset="0"/>
                <a:cs typeface="Roboto" pitchFamily="2" charset="0"/>
              </a:rPr>
            </a:br>
            <a:endParaRPr lang="en-US" altLang="el-GR" sz="160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Common set of metadata</a:t>
            </a:r>
            <a:br>
              <a:rPr lang="en-US" altLang="el-GR" sz="1600">
                <a:solidFill>
                  <a:srgbClr val="4C82AD"/>
                </a:solidFill>
                <a:latin typeface="Roboto" pitchFamily="2" charset="0"/>
                <a:ea typeface="Roboto" pitchFamily="2" charset="0"/>
                <a:cs typeface="Roboto" pitchFamily="2" charset="0"/>
              </a:rPr>
            </a:br>
            <a:endParaRPr lang="en-US" altLang="el-GR" sz="160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National ECLI coordinator</a:t>
            </a:r>
            <a:br>
              <a:rPr lang="en-US" altLang="el-GR" sz="1600">
                <a:solidFill>
                  <a:srgbClr val="4C82AD"/>
                </a:solidFill>
                <a:latin typeface="Roboto" pitchFamily="2" charset="0"/>
                <a:ea typeface="Roboto" pitchFamily="2" charset="0"/>
                <a:cs typeface="Roboto" pitchFamily="2" charset="0"/>
              </a:rPr>
            </a:br>
            <a:endParaRPr lang="en-US" altLang="el-GR" sz="160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z="1600">
                <a:solidFill>
                  <a:srgbClr val="4C82AD"/>
                </a:solidFill>
                <a:latin typeface="Roboto" pitchFamily="2" charset="0"/>
                <a:ea typeface="Roboto" pitchFamily="2" charset="0"/>
                <a:cs typeface="Roboto" pitchFamily="2" charset="0"/>
              </a:rPr>
              <a:t> ECLI Search Engine.</a:t>
            </a:r>
          </a:p>
        </p:txBody>
      </p:sp>
      <p:cxnSp>
        <p:nvCxnSpPr>
          <p:cNvPr id="26" name="Rechte verbindingslijn 25"/>
          <p:cNvCxnSpPr/>
          <p:nvPr/>
        </p:nvCxnSpPr>
        <p:spPr>
          <a:xfrm flipV="1">
            <a:off x="2036541" y="3287666"/>
            <a:ext cx="390242" cy="1145"/>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8" name="Rechte verbindingslijn 27"/>
          <p:cNvCxnSpPr/>
          <p:nvPr/>
        </p:nvCxnSpPr>
        <p:spPr>
          <a:xfrm>
            <a:off x="2487547" y="3290775"/>
            <a:ext cx="225855" cy="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9" name="Rechte verbindingslijn 28"/>
          <p:cNvCxnSpPr/>
          <p:nvPr/>
        </p:nvCxnSpPr>
        <p:spPr>
          <a:xfrm>
            <a:off x="2785965" y="3293049"/>
            <a:ext cx="220532" cy="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30" name="Rechte verbindingslijn 29"/>
          <p:cNvCxnSpPr/>
          <p:nvPr/>
        </p:nvCxnSpPr>
        <p:spPr>
          <a:xfrm>
            <a:off x="3066990" y="3295440"/>
            <a:ext cx="457900" cy="2274"/>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31" name="Rechte verbindingslijn 30"/>
          <p:cNvCxnSpPr/>
          <p:nvPr/>
        </p:nvCxnSpPr>
        <p:spPr>
          <a:xfrm>
            <a:off x="3575234" y="3299269"/>
            <a:ext cx="440471" cy="2709"/>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t="88810" r="46981"/>
          <a:stretch/>
        </p:blipFill>
        <p:spPr>
          <a:xfrm>
            <a:off x="5445297" y="4581353"/>
            <a:ext cx="1683292" cy="496956"/>
          </a:xfrm>
          <a:prstGeom prst="rect">
            <a:avLst/>
          </a:prstGeom>
        </p:spPr>
      </p:pic>
      <p:sp>
        <p:nvSpPr>
          <p:cNvPr id="16" name="Untertitel 2">
            <a:extLst>
              <a:ext uri="{FF2B5EF4-FFF2-40B4-BE49-F238E27FC236}">
                <a16:creationId xmlns="" xmlns:a16="http://schemas.microsoft.com/office/drawing/2014/main" id="{6DE8D3B2-FA80-4D64-AB65-28683F45E9CE}"/>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2784550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10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10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fade">
                                      <p:cBhvr>
                                        <p:cTn id="37" dur="10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fade">
                                      <p:cBhvr>
                                        <p:cTn id="48" dur="10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endParaRPr>
          </a:p>
        </p:txBody>
      </p:sp>
      <p:grpSp>
        <p:nvGrpSpPr>
          <p:cNvPr id="2" name="Group 25"/>
          <p:cNvGrpSpPr>
            <a:grpSpLocks/>
          </p:cNvGrpSpPr>
          <p:nvPr/>
        </p:nvGrpSpPr>
        <p:grpSpPr bwMode="auto">
          <a:xfrm>
            <a:off x="2120900" y="346075"/>
            <a:ext cx="5546725"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ECLI Framework</a:t>
              </a: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The ECLI Search Engine</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8</a:t>
            </a:fld>
            <a:endParaRPr lang="en-US" altLang="el-GR" sz="1400">
              <a:solidFill>
                <a:srgbClr val="000000"/>
              </a:solidFill>
              <a:latin typeface="Roboto Bk" pitchFamily="2" charset="0"/>
              <a:ea typeface="Roboto Bk" pitchFamily="2" charset="0"/>
              <a:cs typeface="Roboto Bk" pitchFamily="2" charset="0"/>
            </a:endParaRPr>
          </a:p>
        </p:txBody>
      </p:sp>
      <p:pic>
        <p:nvPicPr>
          <p:cNvPr id="3" name="Picture 2">
            <a:extLst>
              <a:ext uri="{FF2B5EF4-FFF2-40B4-BE49-F238E27FC236}">
                <a16:creationId xmlns="" xmlns:a16="http://schemas.microsoft.com/office/drawing/2014/main" id="{EAFA1E1D-0EEF-447C-BADE-146D53DAE203}"/>
              </a:ext>
            </a:extLst>
          </p:cNvPr>
          <p:cNvPicPr>
            <a:picLocks noChangeAspect="1"/>
          </p:cNvPicPr>
          <p:nvPr/>
        </p:nvPicPr>
        <p:blipFill>
          <a:blip r:embed="rId3"/>
          <a:stretch>
            <a:fillRect/>
          </a:stretch>
        </p:blipFill>
        <p:spPr>
          <a:xfrm>
            <a:off x="2474329" y="1320047"/>
            <a:ext cx="5057386" cy="3421022"/>
          </a:xfrm>
          <a:prstGeom prst="rect">
            <a:avLst/>
          </a:prstGeom>
        </p:spPr>
      </p:pic>
      <p:sp>
        <p:nvSpPr>
          <p:cNvPr id="11" name="Untertitel 2">
            <a:extLst>
              <a:ext uri="{FF2B5EF4-FFF2-40B4-BE49-F238E27FC236}">
                <a16:creationId xmlns="" xmlns:a16="http://schemas.microsoft.com/office/drawing/2014/main" id="{C10DDA46-5333-470E-AE4B-7371265DFDA1}"/>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2190661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D2782EA7-AA4F-4619-9FDC-1D55660DB7E1}" type="slidenum">
              <a:rPr lang="en-US" altLang="el-GR" smtClean="0"/>
              <a:pPr>
                <a:defRPr/>
              </a:pPr>
              <a:t>9</a:t>
            </a:fld>
            <a:endParaRPr lang="en-US" altLang="el-GR"/>
          </a:p>
        </p:txBody>
      </p:sp>
      <p:pic>
        <p:nvPicPr>
          <p:cNvPr id="5" name="Picture 11"/>
          <p:cNvPicPr>
            <a:picLocks noChangeAspect="1"/>
          </p:cNvPicPr>
          <p:nvPr/>
        </p:nvPicPr>
        <p:blipFill>
          <a:blip r:embed="rId2" cstate="print"/>
          <a:srcRect/>
          <a:stretch>
            <a:fillRect/>
          </a:stretch>
        </p:blipFill>
        <p:spPr bwMode="auto">
          <a:xfrm>
            <a:off x="-66667" y="-46928"/>
            <a:ext cx="9236076" cy="5199063"/>
          </a:xfrm>
          <a:prstGeom prst="rect">
            <a:avLst/>
          </a:prstGeom>
          <a:noFill/>
          <a:ln w="9525">
            <a:noFill/>
            <a:miter lim="800000"/>
            <a:headEnd/>
            <a:tailEnd/>
          </a:ln>
        </p:spPr>
      </p:pic>
      <p:sp>
        <p:nvSpPr>
          <p:cNvPr id="6"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pPr algn="l" defTabSz="457200" fontAlgn="auto">
              <a:spcBef>
                <a:spcPts val="0"/>
              </a:spcBef>
              <a:spcAft>
                <a:spcPts val="0"/>
              </a:spcAft>
            </a:pPr>
            <a:endParaRPr lang="en-US">
              <a:solidFill>
                <a:prstClr val="black"/>
              </a:solidFill>
              <a:latin typeface="Calibri"/>
            </a:endParaRPr>
          </a:p>
        </p:txBody>
      </p:sp>
      <p:sp>
        <p:nvSpPr>
          <p:cNvPr id="9" name="Untertitel 2"/>
          <p:cNvSpPr>
            <a:spLocks/>
          </p:cNvSpPr>
          <p:nvPr/>
        </p:nvSpPr>
        <p:spPr bwMode="auto">
          <a:xfrm>
            <a:off x="3068638" y="2065769"/>
            <a:ext cx="4805362" cy="302239"/>
          </a:xfrm>
          <a:prstGeom prst="rect">
            <a:avLst/>
          </a:prstGeom>
          <a:noFill/>
          <a:ln w="9525">
            <a:noFill/>
            <a:miter lim="800000"/>
            <a:headEnd/>
            <a:tailEnd/>
          </a:ln>
        </p:spPr>
        <p:txBody>
          <a:bodyPr lIns="0" tIns="0" rIns="0" bIns="0"/>
          <a:lstStyle/>
          <a:p>
            <a:pPr algn="l" defTabSz="457200" fontAlgn="auto">
              <a:lnSpc>
                <a:spcPct val="75000"/>
              </a:lnSpc>
              <a:spcBef>
                <a:spcPct val="20000"/>
              </a:spcBef>
              <a:spcAft>
                <a:spcPts val="0"/>
              </a:spcAft>
            </a:pPr>
            <a:endParaRPr lang="en-US" altLang="el-GR" sz="1500" noProof="1">
              <a:solidFill>
                <a:srgbClr val="006C87"/>
              </a:solidFill>
              <a:latin typeface="Roboto" pitchFamily="2" charset="0"/>
              <a:ea typeface="Roboto" pitchFamily="2" charset="0"/>
              <a:cs typeface="Roboto" pitchFamily="2" charset="0"/>
            </a:endParaRPr>
          </a:p>
        </p:txBody>
      </p:sp>
      <p:pic>
        <p:nvPicPr>
          <p:cNvPr id="10" name="Picture 27"/>
          <p:cNvPicPr>
            <a:picLocks noChangeAspect="1" noChangeArrowheads="1"/>
          </p:cNvPicPr>
          <p:nvPr/>
        </p:nvPicPr>
        <p:blipFill>
          <a:blip r:embed="rId3" cstate="print"/>
          <a:srcRect/>
          <a:stretch>
            <a:fillRect/>
          </a:stretch>
        </p:blipFill>
        <p:spPr bwMode="auto">
          <a:xfrm>
            <a:off x="385763" y="965200"/>
            <a:ext cx="2566987" cy="1381125"/>
          </a:xfrm>
          <a:prstGeom prst="rect">
            <a:avLst/>
          </a:prstGeom>
          <a:noFill/>
          <a:ln w="9525">
            <a:noFill/>
            <a:miter lim="800000"/>
            <a:headEnd/>
            <a:tailEnd/>
          </a:ln>
        </p:spPr>
      </p:pic>
      <p:grpSp>
        <p:nvGrpSpPr>
          <p:cNvPr id="11" name="Group 11"/>
          <p:cNvGrpSpPr>
            <a:grpSpLocks/>
          </p:cNvGrpSpPr>
          <p:nvPr/>
        </p:nvGrpSpPr>
        <p:grpSpPr bwMode="auto">
          <a:xfrm>
            <a:off x="6350000" y="1847313"/>
            <a:ext cx="2794000" cy="520700"/>
            <a:chOff x="5924915" y="1445722"/>
            <a:chExt cx="3177237" cy="590169"/>
          </a:xfrm>
        </p:grpSpPr>
        <p:pic>
          <p:nvPicPr>
            <p:cNvPr id="12" name="Picture 12"/>
            <p:cNvPicPr>
              <a:picLocks noChangeAspect="1"/>
            </p:cNvPicPr>
            <p:nvPr/>
          </p:nvPicPr>
          <p:blipFill>
            <a:blip r:embed="rId4" cstate="print"/>
            <a:srcRect/>
            <a:stretch>
              <a:fillRect/>
            </a:stretch>
          </p:blipFill>
          <p:spPr bwMode="auto">
            <a:xfrm>
              <a:off x="8270332" y="1445722"/>
              <a:ext cx="831820" cy="565150"/>
            </a:xfrm>
            <a:prstGeom prst="rect">
              <a:avLst/>
            </a:prstGeom>
            <a:noFill/>
            <a:ln w="9525">
              <a:noFill/>
              <a:miter lim="800000"/>
              <a:headEnd/>
              <a:tailEnd/>
            </a:ln>
          </p:spPr>
        </p:pic>
        <p:sp>
          <p:nvSpPr>
            <p:cNvPr id="13"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457200" eaLnBrk="1" fontAlgn="auto" hangingPunct="1">
                <a:spcBef>
                  <a:spcPct val="0"/>
                </a:spcBef>
                <a:spcAft>
                  <a:spcPts val="0"/>
                </a:spcAft>
                <a:buFontTx/>
                <a:buNone/>
                <a:defRPr/>
              </a:pPr>
              <a:r>
                <a:rPr lang="en-US" altLang="el-GR" sz="1100" dirty="0">
                  <a:solidFill>
                    <a:srgbClr val="006C87"/>
                  </a:solidFill>
                  <a:latin typeface="Calibri"/>
                  <a:ea typeface="Roboto" pitchFamily="2" charset="0"/>
                  <a:cs typeface="Roboto" pitchFamily="2" charset="0"/>
                </a:rPr>
                <a:t>This project is co-funded by </a:t>
              </a:r>
            </a:p>
            <a:p>
              <a:pPr algn="r" defTabSz="457200" eaLnBrk="1" fontAlgn="auto" hangingPunct="1">
                <a:spcBef>
                  <a:spcPct val="0"/>
                </a:spcBef>
                <a:spcAft>
                  <a:spcPts val="0"/>
                </a:spcAft>
                <a:buFontTx/>
                <a:buNone/>
                <a:defRPr/>
              </a:pPr>
              <a:r>
                <a:rPr lang="en-US" altLang="el-GR" sz="1100" dirty="0">
                  <a:solidFill>
                    <a:srgbClr val="006C87"/>
                  </a:solidFill>
                  <a:latin typeface="Calibri"/>
                  <a:ea typeface="Roboto" pitchFamily="2" charset="0"/>
                  <a:cs typeface="Roboto" pitchFamily="2" charset="0"/>
                </a:rPr>
                <a:t>the European Union </a:t>
              </a:r>
              <a:endParaRPr lang="en-US" altLang="el-GR" sz="1100" noProof="1">
                <a:solidFill>
                  <a:srgbClr val="006C87"/>
                </a:solidFill>
                <a:latin typeface="Calibri"/>
                <a:ea typeface="Roboto" pitchFamily="2" charset="0"/>
                <a:cs typeface="Roboto" pitchFamily="2" charset="0"/>
              </a:endParaRPr>
            </a:p>
          </p:txBody>
        </p:sp>
      </p:grpSp>
      <p:sp>
        <p:nvSpPr>
          <p:cNvPr id="14" name="Untertitel 2"/>
          <p:cNvSpPr>
            <a:spLocks/>
          </p:cNvSpPr>
          <p:nvPr/>
        </p:nvSpPr>
        <p:spPr bwMode="auto">
          <a:xfrm>
            <a:off x="80089" y="2760169"/>
            <a:ext cx="3219450" cy="2209800"/>
          </a:xfrm>
          <a:prstGeom prst="rect">
            <a:avLst/>
          </a:prstGeom>
          <a:noFill/>
          <a:ln w="9525">
            <a:noFill/>
            <a:miter lim="800000"/>
            <a:headEnd/>
            <a:tailEnd/>
          </a:ln>
        </p:spPr>
        <p:txBody>
          <a:bodyPr lIns="0" tIns="0" rIns="0" bIns="0"/>
          <a:lstStyle/>
          <a:p>
            <a:pPr marL="36000" indent="-144000" algn="l" defTabSz="457200" fontAlgn="auto">
              <a:spcBef>
                <a:spcPct val="20000"/>
              </a:spcBef>
              <a:spcAft>
                <a:spcPts val="0"/>
              </a:spcAft>
            </a:pPr>
            <a:r>
              <a:rPr lang="en-US" altLang="el-GR" sz="1000" noProof="1">
                <a:solidFill>
                  <a:srgbClr val="006C87"/>
                </a:solidFill>
                <a:latin typeface="Roboto" pitchFamily="2" charset="0"/>
                <a:ea typeface="Roboto" pitchFamily="2" charset="0"/>
                <a:cs typeface="Roboto" pitchFamily="2" charset="0"/>
              </a:rPr>
              <a:t> </a:t>
            </a:r>
            <a:r>
              <a:rPr lang="en-US" altLang="el-GR" sz="1000" b="1" noProof="1">
                <a:solidFill>
                  <a:srgbClr val="006C87"/>
                </a:solidFill>
                <a:latin typeface="Roboto" pitchFamily="2" charset="0"/>
                <a:ea typeface="Roboto" pitchFamily="2" charset="0"/>
                <a:cs typeface="Roboto" pitchFamily="2" charset="0"/>
              </a:rPr>
              <a:t>Italy </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Institute of Legal Information Theory and Techniques</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Alma Mater Studiorum University of Bologna</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University of Torino</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Spain</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Documentary Centre for the Spanish Judiciary</a:t>
            </a:r>
          </a:p>
          <a:p>
            <a:pPr marL="36000" indent="-144000" algn="l" defTabSz="457200" fontAlgn="auto">
              <a:spcBef>
                <a:spcPct val="20000"/>
              </a:spcBef>
              <a:spcAft>
                <a:spcPts val="0"/>
              </a:spcAft>
              <a:buFont typeface="Arial" pitchFamily="34" charset="0"/>
              <a:buChar char="•"/>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Croatia</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Ministry of Justice of the Republic of Croatia</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Supreme Court of the Republic of Croatia</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p:txBody>
      </p:sp>
      <p:sp>
        <p:nvSpPr>
          <p:cNvPr id="15" name="Untertitel 2"/>
          <p:cNvSpPr>
            <a:spLocks/>
          </p:cNvSpPr>
          <p:nvPr/>
        </p:nvSpPr>
        <p:spPr bwMode="auto">
          <a:xfrm>
            <a:off x="3424237" y="2756394"/>
            <a:ext cx="3405187" cy="2251675"/>
          </a:xfrm>
          <a:prstGeom prst="rect">
            <a:avLst/>
          </a:prstGeom>
          <a:noFill/>
          <a:ln w="9525">
            <a:noFill/>
            <a:miter lim="800000"/>
            <a:headEnd/>
            <a:tailEnd/>
          </a:ln>
        </p:spPr>
        <p:txBody>
          <a:bodyPr lIns="0" tIns="0" rIns="0" bIns="0"/>
          <a:lstStyle/>
          <a:p>
            <a:pPr marL="36000" indent="-144000" algn="l" defTabSz="457200" fontAlgn="auto">
              <a:spcBef>
                <a:spcPct val="20000"/>
              </a:spcBef>
              <a:spcAft>
                <a:spcPts val="0"/>
              </a:spcAft>
            </a:pPr>
            <a:r>
              <a:rPr lang="en-US" altLang="el-GR" sz="1000" noProof="1">
                <a:solidFill>
                  <a:srgbClr val="006C87"/>
                </a:solidFill>
                <a:latin typeface="Roboto" pitchFamily="2" charset="0"/>
                <a:ea typeface="Roboto" pitchFamily="2" charset="0"/>
                <a:cs typeface="Roboto" pitchFamily="2" charset="0"/>
              </a:rPr>
              <a:t> </a:t>
            </a:r>
            <a:r>
              <a:rPr lang="en-US" altLang="el-GR" sz="1000" b="1" noProof="1">
                <a:solidFill>
                  <a:srgbClr val="006C87"/>
                </a:solidFill>
                <a:latin typeface="Roboto" pitchFamily="2" charset="0"/>
                <a:ea typeface="Roboto" pitchFamily="2" charset="0"/>
                <a:cs typeface="Roboto" pitchFamily="2" charset="0"/>
              </a:rPr>
              <a:t>Romania </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Ministry of Justice of Romania</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Belgium</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Federal Public Service Justice</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Germany</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Federal Office of Justice of Germany</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Federal Administrative Court of Germany</a:t>
            </a:r>
          </a:p>
          <a:p>
            <a:pPr marL="36000" indent="-144000" algn="l" defTabSz="457200" fontAlgn="auto">
              <a:spcBef>
                <a:spcPct val="20000"/>
              </a:spcBef>
              <a:spcAft>
                <a:spcPts val="0"/>
              </a:spcAft>
              <a:buFont typeface="Arial" pitchFamily="34" charset="0"/>
              <a:buChar char="•"/>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Czech Republic </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Supreme Court of the Czech Republic </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p:txBody>
      </p:sp>
      <p:sp>
        <p:nvSpPr>
          <p:cNvPr id="16" name="Untertitel 2"/>
          <p:cNvSpPr>
            <a:spLocks/>
          </p:cNvSpPr>
          <p:nvPr/>
        </p:nvSpPr>
        <p:spPr bwMode="auto">
          <a:xfrm>
            <a:off x="6123781" y="2756394"/>
            <a:ext cx="3405187" cy="2143125"/>
          </a:xfrm>
          <a:prstGeom prst="rect">
            <a:avLst/>
          </a:prstGeom>
          <a:noFill/>
          <a:ln w="9525">
            <a:noFill/>
            <a:miter lim="800000"/>
            <a:headEnd/>
            <a:tailEnd/>
          </a:ln>
        </p:spPr>
        <p:txBody>
          <a:bodyPr lIns="0" tIns="0" rIns="0" bIns="0"/>
          <a:lstStyle/>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Estonia </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Centre of Registers and Information Systems</a:t>
            </a:r>
          </a:p>
          <a:p>
            <a:pPr marL="36000" indent="-144000" algn="l" defTabSz="457200" fontAlgn="auto">
              <a:spcBef>
                <a:spcPct val="20000"/>
              </a:spcBef>
              <a:spcAft>
                <a:spcPts val="0"/>
              </a:spcAft>
            </a:pPr>
            <a:r>
              <a:rPr lang="en-US" altLang="el-GR" sz="1000" noProof="1">
                <a:solidFill>
                  <a:srgbClr val="006C87"/>
                </a:solidFill>
                <a:latin typeface="Roboto" pitchFamily="2" charset="0"/>
                <a:ea typeface="Roboto" pitchFamily="2" charset="0"/>
                <a:cs typeface="Roboto" pitchFamily="2" charset="0"/>
              </a:rPr>
              <a:t> </a:t>
            </a: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Greece</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Hellenic Council of State</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European Public Law Organization (EPLO)</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a:p>
            <a:pPr marL="36000" indent="-144000" algn="l" defTabSz="457200" fontAlgn="auto">
              <a:spcBef>
                <a:spcPct val="20000"/>
              </a:spcBef>
              <a:spcAft>
                <a:spcPts val="0"/>
              </a:spcAft>
            </a:pPr>
            <a:r>
              <a:rPr lang="en-US" altLang="el-GR" sz="1000" b="1" noProof="1">
                <a:solidFill>
                  <a:srgbClr val="006C87"/>
                </a:solidFill>
                <a:latin typeface="Roboto" pitchFamily="2" charset="0"/>
                <a:ea typeface="Roboto" pitchFamily="2" charset="0"/>
                <a:cs typeface="Roboto" pitchFamily="2" charset="0"/>
              </a:rPr>
              <a:t>The Netherlands</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Council of State</a:t>
            </a:r>
          </a:p>
          <a:p>
            <a:pPr marL="36000" indent="-144000" algn="l" defTabSz="457200" fontAlgn="auto">
              <a:spcBef>
                <a:spcPct val="20000"/>
              </a:spcBef>
              <a:spcAft>
                <a:spcPts val="0"/>
              </a:spcAft>
              <a:buFont typeface="Arial" pitchFamily="34" charset="0"/>
              <a:buChar char="•"/>
            </a:pPr>
            <a:r>
              <a:rPr lang="en-US" altLang="el-GR" sz="1000" noProof="1">
                <a:solidFill>
                  <a:srgbClr val="006C87"/>
                </a:solidFill>
                <a:latin typeface="Roboto" pitchFamily="2" charset="0"/>
                <a:ea typeface="Roboto" pitchFamily="2" charset="0"/>
                <a:cs typeface="Roboto" pitchFamily="2" charset="0"/>
              </a:rPr>
              <a:t>Publications Office of the Netherlands (UBR|KOOP)</a:t>
            </a:r>
            <a:br>
              <a:rPr lang="en-US" altLang="el-GR" sz="1000" noProof="1">
                <a:solidFill>
                  <a:srgbClr val="006C87"/>
                </a:solidFill>
                <a:latin typeface="Roboto" pitchFamily="2" charset="0"/>
                <a:ea typeface="Roboto" pitchFamily="2" charset="0"/>
                <a:cs typeface="Roboto" pitchFamily="2" charset="0"/>
              </a:rPr>
            </a:br>
            <a:r>
              <a:rPr lang="en-US" altLang="el-GR" sz="1000" noProof="1">
                <a:solidFill>
                  <a:srgbClr val="006C87"/>
                </a:solidFill>
                <a:latin typeface="Roboto" pitchFamily="2" charset="0"/>
                <a:ea typeface="Roboto" pitchFamily="2" charset="0"/>
                <a:cs typeface="Roboto" pitchFamily="2" charset="0"/>
              </a:rPr>
              <a:t>    (coordinator)</a:t>
            </a:r>
          </a:p>
          <a:p>
            <a:pPr marL="36000" indent="-144000" algn="l" defTabSz="457200" fontAlgn="auto">
              <a:spcBef>
                <a:spcPct val="20000"/>
              </a:spcBef>
              <a:spcAft>
                <a:spcPts val="0"/>
              </a:spcAft>
            </a:pPr>
            <a:endParaRPr lang="en-US" altLang="el-GR" sz="1000" noProof="1">
              <a:solidFill>
                <a:srgbClr val="006C87"/>
              </a:solidFill>
              <a:latin typeface="Roboto" pitchFamily="2" charset="0"/>
              <a:ea typeface="Roboto" pitchFamily="2" charset="0"/>
              <a:cs typeface="Roboto" pitchFamily="2" charset="0"/>
            </a:endParaRPr>
          </a:p>
        </p:txBody>
      </p:sp>
      <p:grpSp>
        <p:nvGrpSpPr>
          <p:cNvPr id="17" name="Group 25"/>
          <p:cNvGrpSpPr>
            <a:grpSpLocks/>
          </p:cNvGrpSpPr>
          <p:nvPr/>
        </p:nvGrpSpPr>
        <p:grpSpPr bwMode="auto">
          <a:xfrm>
            <a:off x="3424237" y="287338"/>
            <a:ext cx="3783013" cy="600075"/>
            <a:chOff x="3275" y="147"/>
            <a:chExt cx="2383" cy="503"/>
          </a:xfrm>
        </p:grpSpPr>
        <p:sp>
          <p:nvSpPr>
            <p:cNvPr id="18"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a:solidFill>
                    <a:srgbClr val="4C82AD"/>
                  </a:solidFill>
                  <a:latin typeface="Roboto" pitchFamily="2" charset="0"/>
                  <a:ea typeface="Roboto" pitchFamily="2" charset="0"/>
                  <a:cs typeface="Roboto" pitchFamily="2" charset="0"/>
                </a:rPr>
                <a:t>Building on ECLI</a:t>
              </a:r>
            </a:p>
          </p:txBody>
        </p:sp>
        <p:sp>
          <p:nvSpPr>
            <p:cNvPr id="19"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Partners</a:t>
              </a:r>
            </a:p>
          </p:txBody>
        </p:sp>
      </p:grpSp>
    </p:spTree>
    <p:extLst>
      <p:ext uri="{BB962C8B-B14F-4D97-AF65-F5344CB8AC3E}">
        <p14:creationId xmlns:p14="http://schemas.microsoft.com/office/powerpoint/2010/main" val="33923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fill="hold"/>
                                        <p:tgtEl>
                                          <p:spTgt spid="17"/>
                                        </p:tgtEl>
                                        <p:attrNameLst>
                                          <p:attrName>ppt_x</p:attrName>
                                        </p:attrNameLst>
                                      </p:cBhvr>
                                      <p:tavLst>
                                        <p:tav tm="0">
                                          <p:val>
                                            <p:strVal val="1+#ppt_w/2"/>
                                          </p:val>
                                        </p:tav>
                                        <p:tav tm="100000">
                                          <p:val>
                                            <p:strVal val="#ppt_x"/>
                                          </p:val>
                                        </p:tav>
                                      </p:tavLst>
                                    </p:anim>
                                    <p:anim calcmode="lin" valueType="num">
                                      <p:cBhvr additive="base">
                                        <p:cTn id="1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926</Words>
  <Application>Microsoft Office PowerPoint</Application>
  <PresentationFormat>Diavoorstelling (16:9)</PresentationFormat>
  <Paragraphs>192</Paragraphs>
  <Slides>13</Slides>
  <Notes>12</Notes>
  <HiddenSlides>0</HiddenSlides>
  <MMClips>0</MMClips>
  <ScaleCrop>false</ScaleCrop>
  <HeadingPairs>
    <vt:vector size="6" baseType="variant">
      <vt:variant>
        <vt:lpstr>Gebruikte lettertypen</vt:lpstr>
      </vt:variant>
      <vt:variant>
        <vt:i4>8</vt:i4>
      </vt:variant>
      <vt:variant>
        <vt:lpstr>Thema</vt:lpstr>
      </vt:variant>
      <vt:variant>
        <vt:i4>6</vt:i4>
      </vt:variant>
      <vt:variant>
        <vt:lpstr>Diatitels</vt:lpstr>
      </vt:variant>
      <vt:variant>
        <vt:i4>13</vt:i4>
      </vt:variant>
    </vt:vector>
  </HeadingPairs>
  <TitlesOfParts>
    <vt:vector size="27" baseType="lpstr">
      <vt:lpstr>Roboto Bk</vt:lpstr>
      <vt:lpstr>Verdana</vt:lpstr>
      <vt:lpstr>Lucida Grande</vt:lpstr>
      <vt:lpstr>Arial</vt:lpstr>
      <vt:lpstr>Wingdings</vt:lpstr>
      <vt:lpstr>Roboto Slab</vt:lpstr>
      <vt:lpstr>Roboto</vt:lpstr>
      <vt:lpstr>Calibri</vt:lpstr>
      <vt:lpstr>Default Design</vt:lpstr>
      <vt:lpstr>Aangepast ontwerp</vt:lpstr>
      <vt:lpstr>1_Aangepast ontwerp</vt:lpstr>
      <vt:lpstr>2_Aangepast ontwerp</vt:lpstr>
      <vt:lpstr>3_Aangepast ontwerp</vt:lpstr>
      <vt:lpstr>1_Default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ODD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marc.opijnen@koop.overheid.nl</cp:lastModifiedBy>
  <cp:revision>238</cp:revision>
  <dcterms:created xsi:type="dcterms:W3CDTF">2012-01-19T22:34:00Z</dcterms:created>
  <dcterms:modified xsi:type="dcterms:W3CDTF">2017-06-13T12:49:57Z</dcterms:modified>
</cp:coreProperties>
</file>